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6" r:id="rId2"/>
    <p:sldId id="286" r:id="rId3"/>
    <p:sldId id="257" r:id="rId4"/>
    <p:sldId id="284" r:id="rId5"/>
    <p:sldId id="285" r:id="rId6"/>
    <p:sldId id="282" r:id="rId7"/>
    <p:sldId id="271" r:id="rId8"/>
    <p:sldId id="292" r:id="rId9"/>
    <p:sldId id="290" r:id="rId10"/>
    <p:sldId id="293" r:id="rId11"/>
    <p:sldId id="288" r:id="rId12"/>
    <p:sldId id="276" r:id="rId13"/>
    <p:sldId id="273" r:id="rId14"/>
    <p:sldId id="275" r:id="rId15"/>
    <p:sldId id="258" r:id="rId16"/>
    <p:sldId id="259" r:id="rId17"/>
    <p:sldId id="261" r:id="rId18"/>
    <p:sldId id="260" r:id="rId19"/>
    <p:sldId id="269" r:id="rId20"/>
    <p:sldId id="274" r:id="rId21"/>
    <p:sldId id="270" r:id="rId22"/>
    <p:sldId id="278" r:id="rId23"/>
    <p:sldId id="279" r:id="rId24"/>
    <p:sldId id="280" r:id="rId25"/>
    <p:sldId id="281"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7F5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84" autoAdjust="0"/>
  </p:normalViewPr>
  <p:slideViewPr>
    <p:cSldViewPr>
      <p:cViewPr varScale="1">
        <p:scale>
          <a:sx n="67" d="100"/>
          <a:sy n="67" d="100"/>
        </p:scale>
        <p:origin x="-117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F14217-EF14-4631-B2C8-0EA537BBC873}" type="datetimeFigureOut">
              <a:rPr lang="en-US" smtClean="0"/>
              <a:pPr/>
              <a:t>11/18/2010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525E49-C60E-4BAA-8FF3-311CB589E70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E37C82D-0E8D-4546-948D-774B2431AC46}" type="datetimeFigureOut">
              <a:rPr lang="en-US"/>
              <a:pPr>
                <a:defRPr/>
              </a:pPr>
              <a:t>11/18/2010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2E7722D-E2CA-4FBA-A953-F26A4D9755B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2E7722D-E2CA-4FBA-A953-F26A4D9755B4}"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guru of e-Portfolios Dr. Helen Barrett creates a concept map linking two dynamic processes to promote deeper learning.  </a:t>
            </a:r>
          </a:p>
          <a:p>
            <a:pPr eaLnBrk="1" hangingPunct="1">
              <a:spcBef>
                <a:spcPct val="0"/>
              </a:spcBef>
            </a:pPr>
            <a:r>
              <a:rPr lang="en-US" smtClean="0"/>
              <a:t>The picture below demonstrates why a portfolio promotes a deep learning for all ages. It provides students with the motivation to integrate technology into their learning and demonstrate many skills across the curriculum including technology.</a:t>
            </a:r>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C9ECCF-D9E1-4BD7-9C43-D0E768722ACE}"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2E7722D-E2CA-4FBA-A953-F26A4D9755B4}"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E-Portfolios can be many things for all different reasons. If it is stored on a computer it becomes an </a:t>
            </a:r>
            <a:r>
              <a:rPr lang="en-US" dirty="0" smtClean="0"/>
              <a:t>e-</a:t>
            </a:r>
            <a:r>
              <a:rPr lang="en-US" dirty="0" err="1" smtClean="0"/>
              <a:t>Portolio</a:t>
            </a:r>
            <a:r>
              <a:rPr lang="en-US" dirty="0" smtClean="0"/>
              <a:t>.</a:t>
            </a:r>
            <a:endParaRPr lang="en-US" dirty="0"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5CA1EB-963F-4229-9E55-3BF53626C625}" type="slidenum">
              <a:rPr lang="en-US" smtClean="0"/>
              <a:pPr/>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2E7722D-E2CA-4FBA-A953-F26A4D9755B4}"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2E7722D-E2CA-4FBA-A953-F26A4D9755B4}"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Professional </a:t>
            </a:r>
            <a:r>
              <a:rPr lang="en-US" dirty="0" err="1" smtClean="0"/>
              <a:t>ePortfolio</a:t>
            </a:r>
            <a:r>
              <a:rPr lang="en-US" dirty="0" smtClean="0"/>
              <a:t> are a must in pursuing your future career goals as an educator, administrator, or in advanced careers to demonstrate your accomplishments and future goals.</a:t>
            </a:r>
          </a:p>
          <a:p>
            <a:endParaRPr lang="en-US" dirty="0"/>
          </a:p>
        </p:txBody>
      </p:sp>
      <p:sp>
        <p:nvSpPr>
          <p:cNvPr id="4" name="Slide Number Placeholder 3"/>
          <p:cNvSpPr>
            <a:spLocks noGrp="1"/>
          </p:cNvSpPr>
          <p:nvPr>
            <p:ph type="sldNum" sz="quarter" idx="10"/>
          </p:nvPr>
        </p:nvSpPr>
        <p:spPr/>
        <p:txBody>
          <a:bodyPr/>
          <a:lstStyle/>
          <a:p>
            <a:pPr>
              <a:defRPr/>
            </a:pPr>
            <a:fld id="{92E7722D-E2CA-4FBA-A953-F26A4D9755B4}" type="slidenum">
              <a:rPr lang="en-US" smtClean="0"/>
              <a:pPr>
                <a:defRPr/>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Folder on a computer or thumb drive</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		where all work is saved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Word Documents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PowerPoint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Webpage Software such as FrontPage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Pre-made Templates</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The key to creating is where to store, what format you are saving it as and how you link it together.</a:t>
            </a:r>
          </a:p>
          <a:p>
            <a:endParaRPr lang="en-US" dirty="0"/>
          </a:p>
        </p:txBody>
      </p:sp>
      <p:sp>
        <p:nvSpPr>
          <p:cNvPr id="4" name="Slide Number Placeholder 3"/>
          <p:cNvSpPr>
            <a:spLocks noGrp="1"/>
          </p:cNvSpPr>
          <p:nvPr>
            <p:ph type="sldNum" sz="quarter" idx="10"/>
          </p:nvPr>
        </p:nvSpPr>
        <p:spPr/>
        <p:txBody>
          <a:bodyPr/>
          <a:lstStyle/>
          <a:p>
            <a:pPr>
              <a:defRPr/>
            </a:pPr>
            <a:fld id="{92E7722D-E2CA-4FBA-A953-F26A4D9755B4}" type="slidenum">
              <a:rPr lang="en-US" smtClean="0"/>
              <a:pPr>
                <a:defRPr/>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“Portfolios provide an excellent vehicle for consideration of process and the development of related skills. So, portfolios are frequently included with other types of authentic assessments because they move away from telling a student's story though test scores and, instead, focus on a meaningful collection of student performance and meaningful reflection and evaluation of that work.” </a:t>
            </a:r>
            <a:r>
              <a:rPr lang="en-US" i="1" smtClean="0"/>
              <a:t>(Jon Mueller, 2008)</a:t>
            </a:r>
          </a:p>
          <a:p>
            <a:endParaRPr lang="en-US"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246E49-6B05-447B-AFEE-683EC89A906D}" type="slidenum">
              <a:rPr lang="en-US" smtClean="0"/>
              <a:pPr/>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indent="457200" eaLnBrk="1" fontAlgn="auto" hangingPunct="1">
              <a:spcBef>
                <a:spcPts val="0"/>
              </a:spcBef>
              <a:spcAft>
                <a:spcPts val="0"/>
              </a:spcAft>
              <a:tabLst>
                <a:tab pos="914400" algn="l"/>
              </a:tabLst>
              <a:defRPr/>
            </a:pPr>
            <a:endParaRPr lang="en-US" b="1" dirty="0" smtClean="0"/>
          </a:p>
          <a:p>
            <a:pPr indent="457200" eaLnBrk="1" fontAlgn="auto" hangingPunct="1">
              <a:spcBef>
                <a:spcPts val="0"/>
              </a:spcBef>
              <a:spcAft>
                <a:spcPts val="0"/>
              </a:spcAft>
              <a:tabLst>
                <a:tab pos="914400" algn="l"/>
              </a:tabLst>
              <a:defRPr/>
            </a:pPr>
            <a:endParaRPr lang="en-US" b="1" dirty="0" smtClean="0"/>
          </a:p>
          <a:p>
            <a:pPr indent="457200" eaLnBrk="1" fontAlgn="auto" hangingPunct="1">
              <a:spcBef>
                <a:spcPts val="0"/>
              </a:spcBef>
              <a:spcAft>
                <a:spcPts val="0"/>
              </a:spcAft>
              <a:tabLst>
                <a:tab pos="914400" algn="l"/>
              </a:tabLst>
              <a:defRPr/>
            </a:pPr>
            <a:r>
              <a:rPr lang="en-US" b="1" dirty="0" smtClean="0"/>
              <a:t>	</a:t>
            </a:r>
            <a:endParaRPr lang="en-US" dirty="0"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30F305-F8D0-4CEF-B155-93DFD1C09FD4}" type="slidenum">
              <a:rPr lang="en-US" smtClean="0"/>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2E7722D-E2CA-4FBA-A953-F26A4D9755B4}"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indent="457200" eaLnBrk="1" fontAlgn="auto" hangingPunct="1">
              <a:spcBef>
                <a:spcPts val="0"/>
              </a:spcBef>
              <a:spcAft>
                <a:spcPts val="0"/>
              </a:spcAft>
              <a:tabLst>
                <a:tab pos="914400" algn="l"/>
              </a:tabLst>
              <a:defRPr/>
            </a:pPr>
            <a:endParaRPr lang="en-US" b="1" dirty="0" smtClean="0"/>
          </a:p>
          <a:p>
            <a:pPr indent="457200" eaLnBrk="1" fontAlgn="auto" hangingPunct="1">
              <a:spcBef>
                <a:spcPts val="0"/>
              </a:spcBef>
              <a:spcAft>
                <a:spcPts val="0"/>
              </a:spcAft>
              <a:tabLst>
                <a:tab pos="914400" algn="l"/>
              </a:tabLst>
              <a:defRPr/>
            </a:pPr>
            <a:endParaRPr lang="en-US" b="1" dirty="0" smtClean="0"/>
          </a:p>
          <a:p>
            <a:pPr indent="457200" eaLnBrk="1" fontAlgn="auto" hangingPunct="1">
              <a:spcBef>
                <a:spcPts val="0"/>
              </a:spcBef>
              <a:spcAft>
                <a:spcPts val="0"/>
              </a:spcAft>
              <a:tabLst>
                <a:tab pos="914400" algn="l"/>
              </a:tabLst>
              <a:defRPr/>
            </a:pPr>
            <a:r>
              <a:rPr lang="en-US" b="1" dirty="0" smtClean="0"/>
              <a:t>	</a:t>
            </a:r>
            <a:endParaRPr lang="en-US" dirty="0"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30F305-F8D0-4CEF-B155-93DFD1C09FD4}"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2E7722D-E2CA-4FBA-A953-F26A4D9755B4}"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guru of e-Portfolios Dr. Helen Barrett creates a concept map linking two dynamic processes to promote deeper learning.  </a:t>
            </a:r>
          </a:p>
          <a:p>
            <a:pPr eaLnBrk="1" hangingPunct="1">
              <a:spcBef>
                <a:spcPct val="0"/>
              </a:spcBef>
            </a:pPr>
            <a:r>
              <a:rPr lang="en-US" smtClean="0"/>
              <a:t>The picture below demonstrates why a portfolio promotes a deep learning for all ages. It provides students with the motivation to integrate technology into their learning and demonstrate many skills across the curriculum including technology.</a:t>
            </a:r>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C9ECCF-D9E1-4BD7-9C43-D0E768722ACE}" type="slidenum">
              <a:rPr lang="en-US"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guru of e-Portfolios Dr. Helen Barrett creates a concept map linking two dynamic processes to promote deeper learning.  </a:t>
            </a:r>
          </a:p>
          <a:p>
            <a:pPr eaLnBrk="1" hangingPunct="1">
              <a:spcBef>
                <a:spcPct val="0"/>
              </a:spcBef>
            </a:pPr>
            <a:r>
              <a:rPr lang="en-US" smtClean="0"/>
              <a:t>The picture below demonstrates why a portfolio promotes a deep learning for all ages. It provides students with the motivation to integrate technology into their learning and demonstrate many skills across the curriculum including technology.</a:t>
            </a:r>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C9ECCF-D9E1-4BD7-9C43-D0E768722ACE}" type="slidenum">
              <a:rPr lang="en-US" smtClean="0"/>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guru of e-Portfolios Dr. Helen Barrett creates a concept map linking two dynamic processes to promote deeper learning.  </a:t>
            </a:r>
          </a:p>
          <a:p>
            <a:pPr eaLnBrk="1" hangingPunct="1">
              <a:spcBef>
                <a:spcPct val="0"/>
              </a:spcBef>
            </a:pPr>
            <a:r>
              <a:rPr lang="en-US" smtClean="0"/>
              <a:t>The picture below demonstrates why a portfolio promotes a deep learning for all ages. It provides students with the motivation to integrate technology into their learning and demonstrate many skills across the curriculum including technology.</a:t>
            </a:r>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C9ECCF-D9E1-4BD7-9C43-D0E768722ACE}" type="slidenum">
              <a:rPr lang="en-US" smtClean="0"/>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guru of e-Portfolios Dr. Helen Barrett creates a concept map linking two dynamic processes to promote deeper learning.  </a:t>
            </a:r>
          </a:p>
          <a:p>
            <a:pPr eaLnBrk="1" hangingPunct="1">
              <a:spcBef>
                <a:spcPct val="0"/>
              </a:spcBef>
            </a:pPr>
            <a:r>
              <a:rPr lang="en-US" smtClean="0"/>
              <a:t>The picture below demonstrates why a portfolio promotes a deep learning for all ages. It provides students with the motivation to integrate technology into their learning and demonstrate many skills across the curriculum including technology.</a:t>
            </a:r>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C9ECCF-D9E1-4BD7-9C43-D0E768722ACE}"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09600" y="1905000"/>
            <a:ext cx="7848600" cy="762000"/>
          </a:xfrm>
        </p:spPr>
        <p:txBody>
          <a:bodyPr/>
          <a:lstStyle>
            <a:lvl1pPr>
              <a:defRPr sz="3600"/>
            </a:lvl1pPr>
          </a:lstStyle>
          <a:p>
            <a:r>
              <a:rPr lang="en-US" smtClean="0"/>
              <a:t>Click to edit Master title style</a:t>
            </a:r>
            <a:endParaRPr lang="en-US"/>
          </a:p>
        </p:txBody>
      </p:sp>
      <p:sp>
        <p:nvSpPr>
          <p:cNvPr id="10243" name="Rectangle 3"/>
          <p:cNvSpPr>
            <a:spLocks noGrp="1" noChangeArrowheads="1"/>
          </p:cNvSpPr>
          <p:nvPr>
            <p:ph type="subTitle" idx="1"/>
          </p:nvPr>
        </p:nvSpPr>
        <p:spPr>
          <a:xfrm>
            <a:off x="381000" y="3690938"/>
            <a:ext cx="8077200" cy="609600"/>
          </a:xfrm>
        </p:spPr>
        <p:txBody>
          <a:bodyPr/>
          <a:lstStyle>
            <a:lvl1pPr marL="0" indent="0">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9BCBC2F-69F4-4516-A40F-8B7C61D383E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0EC068-6593-453A-B8EF-39981069739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0"/>
            <a:ext cx="196215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0"/>
            <a:ext cx="573405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F7B9DB-EE0D-4494-BFC6-13703B6D787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DDA09C-A82D-416A-8C2F-46E25E4C2D8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D3D27C-E010-4C8C-9021-5B28F9687FC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838200"/>
            <a:ext cx="3314700"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81500" y="838200"/>
            <a:ext cx="3314700"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255F71-98F0-4B72-A0BA-2F520B1D359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BD1D43-7725-4C15-82EE-D5F402EFFAC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67D377-2E34-4AD7-981F-7F4CA45B5AD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F07BAF1-8C70-451D-BB0B-653AEEBAD9F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AE824F-2E87-481E-94C3-D49B20A6928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8308E8-821D-43E0-B528-870B8455370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8200" y="0"/>
            <a:ext cx="7848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838200"/>
            <a:ext cx="6781800" cy="5287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p:cNvSpPr>
            <a:spLocks noGrp="1" noChangeArrowheads="1"/>
          </p:cNvSpPr>
          <p:nvPr>
            <p:ph type="ftr" sz="quarter" idx="3"/>
          </p:nvPr>
        </p:nvSpPr>
        <p:spPr bwMode="auto">
          <a:xfrm>
            <a:off x="3124200" y="63055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65532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237B0D1-C662-45E4-9EE7-E0D801DB05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rtl="0" eaLnBrk="0" fontAlgn="base" hangingPunct="0">
        <a:spcBef>
          <a:spcPct val="0"/>
        </a:spcBef>
        <a:spcAft>
          <a:spcPct val="0"/>
        </a:spcAft>
        <a:defRPr sz="3200" i="1">
          <a:solidFill>
            <a:schemeClr val="tx2"/>
          </a:solidFill>
          <a:latin typeface="+mj-lt"/>
          <a:ea typeface="+mj-ea"/>
          <a:cs typeface="+mj-cs"/>
        </a:defRPr>
      </a:lvl1pPr>
      <a:lvl2pPr algn="l" rtl="0" eaLnBrk="0" fontAlgn="base" hangingPunct="0">
        <a:spcBef>
          <a:spcPct val="0"/>
        </a:spcBef>
        <a:spcAft>
          <a:spcPct val="0"/>
        </a:spcAft>
        <a:defRPr sz="3200" i="1">
          <a:solidFill>
            <a:schemeClr val="tx2"/>
          </a:solidFill>
          <a:latin typeface="Arial Black" pitchFamily="34" charset="0"/>
        </a:defRPr>
      </a:lvl2pPr>
      <a:lvl3pPr algn="l" rtl="0" eaLnBrk="0" fontAlgn="base" hangingPunct="0">
        <a:spcBef>
          <a:spcPct val="0"/>
        </a:spcBef>
        <a:spcAft>
          <a:spcPct val="0"/>
        </a:spcAft>
        <a:defRPr sz="3200" i="1">
          <a:solidFill>
            <a:schemeClr val="tx2"/>
          </a:solidFill>
          <a:latin typeface="Arial Black" pitchFamily="34" charset="0"/>
        </a:defRPr>
      </a:lvl3pPr>
      <a:lvl4pPr algn="l" rtl="0" eaLnBrk="0" fontAlgn="base" hangingPunct="0">
        <a:spcBef>
          <a:spcPct val="0"/>
        </a:spcBef>
        <a:spcAft>
          <a:spcPct val="0"/>
        </a:spcAft>
        <a:defRPr sz="3200" i="1">
          <a:solidFill>
            <a:schemeClr val="tx2"/>
          </a:solidFill>
          <a:latin typeface="Arial Black" pitchFamily="34" charset="0"/>
        </a:defRPr>
      </a:lvl4pPr>
      <a:lvl5pPr algn="l" rtl="0" eaLnBrk="0" fontAlgn="base" hangingPunct="0">
        <a:spcBef>
          <a:spcPct val="0"/>
        </a:spcBef>
        <a:spcAft>
          <a:spcPct val="0"/>
        </a:spcAft>
        <a:defRPr sz="3200" i="1">
          <a:solidFill>
            <a:schemeClr val="tx2"/>
          </a:solidFill>
          <a:latin typeface="Arial Black" pitchFamily="34" charset="0"/>
        </a:defRPr>
      </a:lvl5pPr>
      <a:lvl6pPr marL="457200" algn="l" rtl="0" eaLnBrk="1" fontAlgn="base" hangingPunct="1">
        <a:spcBef>
          <a:spcPct val="0"/>
        </a:spcBef>
        <a:spcAft>
          <a:spcPct val="0"/>
        </a:spcAft>
        <a:defRPr sz="3200" i="1">
          <a:solidFill>
            <a:schemeClr val="tx2"/>
          </a:solidFill>
          <a:latin typeface="Arial Black" pitchFamily="34" charset="0"/>
        </a:defRPr>
      </a:lvl6pPr>
      <a:lvl7pPr marL="914400" algn="l" rtl="0" eaLnBrk="1" fontAlgn="base" hangingPunct="1">
        <a:spcBef>
          <a:spcPct val="0"/>
        </a:spcBef>
        <a:spcAft>
          <a:spcPct val="0"/>
        </a:spcAft>
        <a:defRPr sz="3200" i="1">
          <a:solidFill>
            <a:schemeClr val="tx2"/>
          </a:solidFill>
          <a:latin typeface="Arial Black" pitchFamily="34" charset="0"/>
        </a:defRPr>
      </a:lvl7pPr>
      <a:lvl8pPr marL="1371600" algn="l" rtl="0" eaLnBrk="1" fontAlgn="base" hangingPunct="1">
        <a:spcBef>
          <a:spcPct val="0"/>
        </a:spcBef>
        <a:spcAft>
          <a:spcPct val="0"/>
        </a:spcAft>
        <a:defRPr sz="3200" i="1">
          <a:solidFill>
            <a:schemeClr val="tx2"/>
          </a:solidFill>
          <a:latin typeface="Arial Black" pitchFamily="34" charset="0"/>
        </a:defRPr>
      </a:lvl8pPr>
      <a:lvl9pPr marL="1828800" algn="l" rtl="0" eaLnBrk="1" fontAlgn="base" hangingPunct="1">
        <a:spcBef>
          <a:spcPct val="0"/>
        </a:spcBef>
        <a:spcAft>
          <a:spcPct val="0"/>
        </a:spcAft>
        <a:defRPr sz="3200" i="1">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kids-learn.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hieflandhighschoolfl1.web.officelive.com/default.html"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facts.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hristinalouisesmith.com/Portfolio/Smith.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lectronicportfolios.com/digistory/ePortfolioStory.pdf" TargetMode="External"/><Relationship Id="rId2" Type="http://schemas.openxmlformats.org/officeDocument/2006/relationships/hyperlink" Target="http://www.ncme.org/pubs/items/18.pdf" TargetMode="External"/><Relationship Id="rId1" Type="http://schemas.openxmlformats.org/officeDocument/2006/relationships/slideLayout" Target="../slideLayouts/slideLayout2.xml"/><Relationship Id="rId6" Type="http://schemas.openxmlformats.org/officeDocument/2006/relationships/hyperlink" Target="http://www.essentialschools.org/pub/ces_docs/resources/dp/cet.html" TargetMode="External"/><Relationship Id="rId5" Type="http://schemas.openxmlformats.org/officeDocument/2006/relationships/hyperlink" Target="http://electronicportfolios.com/portfolios/ConnectedNewsletter-final.pdf" TargetMode="External"/><Relationship Id="rId4" Type="http://schemas.openxmlformats.org/officeDocument/2006/relationships/hyperlink" Target="http://electronicportfolios.com/categories.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iste.org/Content/NavigationMenu/NETS/ForTeachers/2008Standards/NETS_T_Standards_Final.pdf" TargetMode="External"/><Relationship Id="rId2" Type="http://schemas.openxmlformats.org/officeDocument/2006/relationships/hyperlink" Target="http://facts23.facts.org/portfolio/index.jsp?pageId=060501" TargetMode="External"/><Relationship Id="rId1" Type="http://schemas.openxmlformats.org/officeDocument/2006/relationships/slideLayout" Target="../slideLayouts/slideLayout2.xml"/><Relationship Id="rId4" Type="http://schemas.openxmlformats.org/officeDocument/2006/relationships/hyperlink" Target="http://www.ipm.edu.mo/update/intranet/dap/tt_hedu_evaluate/student/01.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jonathan.mueller.faculty.noctrl.edu/toolbox/portfolios.htm" TargetMode="External"/><Relationship Id="rId2" Type="http://schemas.openxmlformats.org/officeDocument/2006/relationships/hyperlink" Target="http://www.ericdigests.org/1996-3/development.htm" TargetMode="External"/><Relationship Id="rId1" Type="http://schemas.openxmlformats.org/officeDocument/2006/relationships/slideLayout" Target="../slideLayouts/slideLayout2.xml"/><Relationship Id="rId6" Type="http://schemas.openxmlformats.org/officeDocument/2006/relationships/hyperlink" Target="http://www.richerpicture.com/samples.php#elementary" TargetMode="External"/><Relationship Id="rId5" Type="http://schemas.openxmlformats.org/officeDocument/2006/relationships/hyperlink" Target="http://www.essentialschools.org/pub/ces_docs/resources/dp/cet.html" TargetMode="External"/><Relationship Id="rId4" Type="http://schemas.openxmlformats.org/officeDocument/2006/relationships/hyperlink" Target="http://www.essentialschools.org/resources/list?search%5bresource_authors_author_id_equals%5d=59"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b="1" smtClean="0"/>
              <a:t>Digital Portfolio Assessment</a:t>
            </a:r>
          </a:p>
        </p:txBody>
      </p:sp>
      <p:sp>
        <p:nvSpPr>
          <p:cNvPr id="2052" name="Rectangle 4"/>
          <p:cNvSpPr>
            <a:spLocks noChangeArrowheads="1"/>
          </p:cNvSpPr>
          <p:nvPr/>
        </p:nvSpPr>
        <p:spPr bwMode="auto">
          <a:xfrm>
            <a:off x="2667000" y="3259138"/>
            <a:ext cx="5835650" cy="706437"/>
          </a:xfrm>
          <a:prstGeom prst="rect">
            <a:avLst/>
          </a:prstGeom>
          <a:noFill/>
          <a:ln w="9525">
            <a:noFill/>
            <a:miter lim="800000"/>
            <a:headEnd/>
            <a:tailEnd/>
          </a:ln>
        </p:spPr>
        <p:txBody>
          <a:bodyPr anchor="ctr">
            <a:spAutoFit/>
          </a:bodyPr>
          <a:lstStyle/>
          <a:p>
            <a:pPr algn="ctr"/>
            <a:r>
              <a:rPr lang="en-US" sz="2000" b="1">
                <a:solidFill>
                  <a:srgbClr val="D27F5A"/>
                </a:solidFill>
              </a:rPr>
              <a:t>Types of e-portfolios and the</a:t>
            </a:r>
          </a:p>
          <a:p>
            <a:pPr algn="ctr"/>
            <a:r>
              <a:rPr lang="en-US" sz="2000" b="1">
                <a:solidFill>
                  <a:srgbClr val="D27F5A"/>
                </a:solidFill>
              </a:rPr>
              <a:t> tools to create one and why do it.</a:t>
            </a:r>
            <a:r>
              <a:rPr lang="en-US"/>
              <a:t>.</a:t>
            </a:r>
          </a:p>
        </p:txBody>
      </p:sp>
      <p:sp>
        <p:nvSpPr>
          <p:cNvPr id="4" name="Rectangle 6"/>
          <p:cNvSpPr>
            <a:spLocks noChangeArrowheads="1"/>
          </p:cNvSpPr>
          <p:nvPr/>
        </p:nvSpPr>
        <p:spPr bwMode="auto">
          <a:xfrm>
            <a:off x="685800" y="5410200"/>
            <a:ext cx="2622550" cy="923925"/>
          </a:xfrm>
          <a:prstGeom prst="rect">
            <a:avLst/>
          </a:prstGeom>
          <a:noFill/>
          <a:ln w="9525">
            <a:noFill/>
            <a:miter lim="800000"/>
            <a:headEnd/>
            <a:tailEnd/>
          </a:ln>
        </p:spPr>
        <p:txBody>
          <a:bodyPr anchor="ctr">
            <a:spAutoFit/>
          </a:bodyPr>
          <a:lstStyle/>
          <a:p>
            <a:pPr algn="ctr">
              <a:defRPr/>
            </a:pPr>
            <a:r>
              <a:rPr lang="en-US" b="1" dirty="0">
                <a:solidFill>
                  <a:schemeClr val="accent6">
                    <a:lumMod val="50000"/>
                  </a:schemeClr>
                </a:solidFill>
              </a:rPr>
              <a:t>Presented by:</a:t>
            </a:r>
          </a:p>
          <a:p>
            <a:pPr algn="ctr">
              <a:defRPr/>
            </a:pPr>
            <a:r>
              <a:rPr lang="en-US" dirty="0">
                <a:solidFill>
                  <a:schemeClr val="accent6">
                    <a:lumMod val="50000"/>
                  </a:schemeClr>
                </a:solidFill>
              </a:rPr>
              <a:t>Linda Morris-Henry</a:t>
            </a:r>
          </a:p>
          <a:p>
            <a:pPr algn="ctr">
              <a:defRPr/>
            </a:pPr>
            <a:r>
              <a:rPr lang="en-US" dirty="0">
                <a:solidFill>
                  <a:schemeClr val="accent6">
                    <a:lumMod val="50000"/>
                  </a:schemeClr>
                </a:solidFill>
              </a:rPr>
              <a:t>Christina Smith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dissolv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0" y="0"/>
            <a:ext cx="7848600" cy="609600"/>
          </a:xfrm>
        </p:spPr>
        <p:txBody>
          <a:bodyPr/>
          <a:lstStyle/>
          <a:p>
            <a:r>
              <a:rPr lang="en-US" dirty="0" smtClean="0"/>
              <a:t>Theoretical Framework</a:t>
            </a:r>
          </a:p>
        </p:txBody>
      </p:sp>
      <p:pic>
        <p:nvPicPr>
          <p:cNvPr id="5" name="Content Placeholder 4" descr="arrowpic.bmp"/>
          <p:cNvPicPr>
            <a:picLocks noGrp="1" noChangeAspect="1"/>
          </p:cNvPicPr>
          <p:nvPr>
            <p:ph idx="1"/>
          </p:nvPr>
        </p:nvPicPr>
        <p:blipFill>
          <a:blip r:embed="rId3" cstate="print"/>
          <a:stretch>
            <a:fillRect/>
          </a:stretch>
        </p:blipFill>
        <p:spPr>
          <a:xfrm>
            <a:off x="457200" y="1676400"/>
            <a:ext cx="3051544" cy="3124200"/>
          </a:xfrm>
        </p:spPr>
      </p:pic>
      <p:pic>
        <p:nvPicPr>
          <p:cNvPr id="6" name="Content Placeholder 4" descr="pic3.bmp"/>
          <p:cNvPicPr>
            <a:picLocks noChangeAspect="1"/>
          </p:cNvPicPr>
          <p:nvPr/>
        </p:nvPicPr>
        <p:blipFill>
          <a:blip r:embed="rId4" cstate="print"/>
          <a:stretch>
            <a:fillRect/>
          </a:stretch>
        </p:blipFill>
        <p:spPr bwMode="auto">
          <a:xfrm>
            <a:off x="3733800" y="609600"/>
            <a:ext cx="3966641" cy="3281188"/>
          </a:xfrm>
          <a:prstGeom prst="rect">
            <a:avLst/>
          </a:prstGeom>
          <a:noFill/>
          <a:ln w="9525">
            <a:noFill/>
            <a:miter lim="800000"/>
            <a:headEnd/>
            <a:tailEnd/>
          </a:ln>
        </p:spPr>
      </p:pic>
      <p:pic>
        <p:nvPicPr>
          <p:cNvPr id="8" name="Picture 7" descr="pic4.bmp"/>
          <p:cNvPicPr>
            <a:picLocks noChangeAspect="1"/>
          </p:cNvPicPr>
          <p:nvPr/>
        </p:nvPicPr>
        <p:blipFill>
          <a:blip r:embed="rId5" cstate="print"/>
          <a:srcRect l="22947" t="9901" r="32609" b="60396"/>
          <a:stretch>
            <a:fillRect/>
          </a:stretch>
        </p:blipFill>
        <p:spPr>
          <a:xfrm>
            <a:off x="4191000" y="4419600"/>
            <a:ext cx="2209800" cy="17526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0" y="0"/>
            <a:ext cx="7848600" cy="609600"/>
          </a:xfrm>
        </p:spPr>
        <p:txBody>
          <a:bodyPr/>
          <a:lstStyle/>
          <a:p>
            <a:r>
              <a:rPr lang="en-US" dirty="0" smtClean="0"/>
              <a:t>Theoretical Framework</a:t>
            </a:r>
          </a:p>
        </p:txBody>
      </p:sp>
      <p:sp>
        <p:nvSpPr>
          <p:cNvPr id="6" name="Content Placeholder 5"/>
          <p:cNvSpPr>
            <a:spLocks noGrp="1"/>
          </p:cNvSpPr>
          <p:nvPr>
            <p:ph idx="1"/>
          </p:nvPr>
        </p:nvSpPr>
        <p:spPr/>
        <p:txBody>
          <a:bodyPr/>
          <a:lstStyle/>
          <a:p>
            <a:endParaRPr lang="en-US"/>
          </a:p>
        </p:txBody>
      </p:sp>
      <p:pic>
        <p:nvPicPr>
          <p:cNvPr id="7" name="Picture 6" descr="pic4.bmp"/>
          <p:cNvPicPr>
            <a:picLocks noChangeAspect="1"/>
          </p:cNvPicPr>
          <p:nvPr/>
        </p:nvPicPr>
        <p:blipFill>
          <a:blip r:embed="rId3" cstate="print"/>
          <a:stretch>
            <a:fillRect/>
          </a:stretch>
        </p:blipFill>
        <p:spPr>
          <a:xfrm>
            <a:off x="914400" y="914400"/>
            <a:ext cx="6781800" cy="519586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Theoretical Framework</a:t>
            </a:r>
          </a:p>
        </p:txBody>
      </p:sp>
      <p:sp>
        <p:nvSpPr>
          <p:cNvPr id="8195" name="Content Placeholder 2"/>
          <p:cNvSpPr>
            <a:spLocks noGrp="1"/>
          </p:cNvSpPr>
          <p:nvPr>
            <p:ph idx="1"/>
          </p:nvPr>
        </p:nvSpPr>
        <p:spPr>
          <a:xfrm>
            <a:off x="609600" y="838200"/>
            <a:ext cx="6934200" cy="5287963"/>
          </a:xfrm>
        </p:spPr>
        <p:txBody>
          <a:bodyPr/>
          <a:lstStyle/>
          <a:p>
            <a:pPr>
              <a:buFont typeface="Wingdings" pitchFamily="2" charset="2"/>
              <a:buChar char="ü"/>
            </a:pPr>
            <a:r>
              <a:rPr lang="en-US" dirty="0" smtClean="0"/>
              <a:t>Constructivist approach to project-based assessment as learning.</a:t>
            </a:r>
          </a:p>
          <a:p>
            <a:pPr>
              <a:buFont typeface="Wingdings" pitchFamily="2" charset="2"/>
              <a:buChar char="ü"/>
            </a:pPr>
            <a:endParaRPr lang="en-US" sz="2000" dirty="0" smtClean="0"/>
          </a:p>
          <a:p>
            <a:pPr lvl="1">
              <a:buFont typeface="Wingdings" pitchFamily="2" charset="2"/>
              <a:buChar char="ü"/>
            </a:pPr>
            <a:r>
              <a:rPr lang="en-US" sz="2400" dirty="0" smtClean="0"/>
              <a:t>Connect  to real world activities</a:t>
            </a:r>
          </a:p>
          <a:p>
            <a:pPr lvl="1">
              <a:buFont typeface="Wingdings" pitchFamily="2" charset="2"/>
              <a:buChar char="ü"/>
            </a:pPr>
            <a:r>
              <a:rPr lang="en-US" sz="2400" dirty="0" smtClean="0"/>
              <a:t>Builds upon past, present and future experiences.</a:t>
            </a:r>
          </a:p>
          <a:p>
            <a:pPr lvl="1">
              <a:buFont typeface="Wingdings" pitchFamily="2" charset="2"/>
              <a:buChar char="ü"/>
            </a:pPr>
            <a:r>
              <a:rPr lang="en-US" sz="2400" dirty="0" smtClean="0"/>
              <a:t>Creates new meaning</a:t>
            </a:r>
          </a:p>
          <a:p>
            <a:pPr>
              <a:buFont typeface="Wingdings" pitchFamily="2" charset="2"/>
              <a:buChar char="ü"/>
            </a:pPr>
            <a:endParaRPr lang="en-US" sz="20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371600" y="2438400"/>
            <a:ext cx="5867400" cy="1143000"/>
          </a:xfrm>
        </p:spPr>
        <p:txBody>
          <a:bodyPr/>
          <a:lstStyle/>
          <a:p>
            <a:pPr algn="ctr" eaLnBrk="1" hangingPunct="1"/>
            <a:r>
              <a:rPr lang="en-US" sz="4000" smtClean="0"/>
              <a:t>Examples of how </a:t>
            </a:r>
            <a:br>
              <a:rPr lang="en-US" sz="4000" smtClean="0"/>
            </a:br>
            <a:r>
              <a:rPr lang="en-US" sz="4000" smtClean="0"/>
              <a:t>e-Portfolios </a:t>
            </a:r>
            <a:br>
              <a:rPr lang="en-US" sz="4000" smtClean="0"/>
            </a:br>
            <a:r>
              <a:rPr lang="en-US" sz="4000" smtClean="0"/>
              <a:t>are being used.</a:t>
            </a:r>
          </a:p>
        </p:txBody>
      </p:sp>
      <p:sp>
        <p:nvSpPr>
          <p:cNvPr id="9219" name="Rectangle 4"/>
          <p:cNvSpPr>
            <a:spLocks noChangeArrowheads="1"/>
          </p:cNvSpPr>
          <p:nvPr/>
        </p:nvSpPr>
        <p:spPr bwMode="auto">
          <a:xfrm>
            <a:off x="6705600" y="228600"/>
            <a:ext cx="1885950" cy="366713"/>
          </a:xfrm>
          <a:prstGeom prst="rect">
            <a:avLst/>
          </a:prstGeom>
          <a:noFill/>
          <a:ln w="9525">
            <a:noFill/>
            <a:miter lim="800000"/>
            <a:headEnd/>
            <a:tailEnd/>
          </a:ln>
        </p:spPr>
        <p:txBody>
          <a:bodyPr wrap="none" anchor="ctr">
            <a:spAutoFit/>
          </a:bodyPr>
          <a:lstStyle/>
          <a:p>
            <a:pPr algn="ctr"/>
            <a:r>
              <a:rPr lang="en-US" b="1"/>
              <a:t>Digital Portfolio</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DigitalArchive4Life3"/>
          <p:cNvPicPr>
            <a:picLocks noGrp="1" noChangeAspect="1" noChangeArrowheads="1"/>
          </p:cNvPicPr>
          <p:nvPr>
            <p:ph idx="1"/>
          </p:nvPr>
        </p:nvPicPr>
        <p:blipFill>
          <a:blip r:embed="rId3" cstate="print"/>
          <a:srcRect/>
          <a:stretch>
            <a:fillRect/>
          </a:stretch>
        </p:blipFill>
        <p:spPr>
          <a:xfrm>
            <a:off x="457200" y="609600"/>
            <a:ext cx="7924800" cy="5791200"/>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4584" name="Text Box 8"/>
          <p:cNvSpPr txBox="1">
            <a:spLocks noChangeArrowheads="1"/>
          </p:cNvSpPr>
          <p:nvPr/>
        </p:nvSpPr>
        <p:spPr bwMode="auto">
          <a:xfrm>
            <a:off x="0" y="6477000"/>
            <a:ext cx="5181600" cy="276225"/>
          </a:xfrm>
          <a:prstGeom prst="rect">
            <a:avLst/>
          </a:prstGeom>
          <a:noFill/>
          <a:ln w="9525">
            <a:noFill/>
            <a:miter lim="800000"/>
            <a:headEnd/>
            <a:tailEnd/>
          </a:ln>
        </p:spPr>
        <p:txBody>
          <a:bodyPr>
            <a:spAutoFit/>
          </a:bodyPr>
          <a:lstStyle/>
          <a:p>
            <a:pPr>
              <a:spcBef>
                <a:spcPct val="50000"/>
              </a:spcBef>
            </a:pPr>
            <a:r>
              <a:rPr lang="en-US" sz="1200" i="1"/>
              <a:t>Source: www.electronicportfolios.com</a:t>
            </a:r>
          </a:p>
        </p:txBody>
      </p:sp>
      <p:sp>
        <p:nvSpPr>
          <p:cNvPr id="24585" name="Rectangle 9"/>
          <p:cNvSpPr>
            <a:spLocks noChangeArrowheads="1"/>
          </p:cNvSpPr>
          <p:nvPr/>
        </p:nvSpPr>
        <p:spPr bwMode="auto">
          <a:xfrm>
            <a:off x="0" y="228600"/>
            <a:ext cx="9144000" cy="400050"/>
          </a:xfrm>
          <a:prstGeom prst="rect">
            <a:avLst/>
          </a:prstGeom>
          <a:noFill/>
          <a:ln w="9525">
            <a:noFill/>
            <a:miter lim="800000"/>
            <a:headEnd/>
            <a:tailEnd/>
          </a:ln>
        </p:spPr>
        <p:txBody>
          <a:bodyPr>
            <a:spAutoFit/>
          </a:bodyPr>
          <a:lstStyle/>
          <a:p>
            <a:pPr algn="ctr"/>
            <a:r>
              <a:rPr lang="en-US" sz="2000" b="1"/>
              <a:t>Portfolios support lifelong and life-wide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dissolve">
                                      <p:cBhvr>
                                        <p:cTn id="7" dur="500"/>
                                        <p:tgtEl>
                                          <p:spTgt spid="2458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4581"/>
                                        </p:tgtEl>
                                        <p:attrNameLst>
                                          <p:attrName>style.visibility</p:attrName>
                                        </p:attrNameLst>
                                      </p:cBhvr>
                                      <p:to>
                                        <p:strVal val="visible"/>
                                      </p:to>
                                    </p:set>
                                    <p:animEffect transition="in" filter="dissolve">
                                      <p:cBhvr>
                                        <p:cTn id="11" dur="500"/>
                                        <p:tgtEl>
                                          <p:spTgt spid="24581"/>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4584">
                                            <p:txEl>
                                              <p:pRg st="0" end="0"/>
                                            </p:txEl>
                                          </p:spTgt>
                                        </p:tgtEl>
                                        <p:attrNameLst>
                                          <p:attrName>style.visibility</p:attrName>
                                        </p:attrNameLst>
                                      </p:cBhvr>
                                      <p:to>
                                        <p:strVal val="visible"/>
                                      </p:to>
                                    </p:set>
                                    <p:animEffect transition="in" filter="dissolve">
                                      <p:cBhvr>
                                        <p:cTn id="15" dur="500"/>
                                        <p:tgtEl>
                                          <p:spTgt spid="245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447800"/>
          </a:xfrm>
        </p:spPr>
        <p:txBody>
          <a:bodyPr/>
          <a:lstStyle/>
          <a:p>
            <a:pPr eaLnBrk="1" hangingPunct="1"/>
            <a:r>
              <a:rPr lang="en-US" dirty="0" smtClean="0"/>
              <a:t>Elementary Education</a:t>
            </a:r>
            <a:br>
              <a:rPr lang="en-US" dirty="0" smtClean="0"/>
            </a:br>
            <a:endParaRPr lang="en-US" sz="1200" b="1" dirty="0" smtClean="0">
              <a:solidFill>
                <a:schemeClr val="tx1"/>
              </a:solidFill>
            </a:endParaRPr>
          </a:p>
        </p:txBody>
      </p:sp>
      <p:sp>
        <p:nvSpPr>
          <p:cNvPr id="10243" name="Rectangle 7"/>
          <p:cNvSpPr>
            <a:spLocks noChangeArrowheads="1"/>
          </p:cNvSpPr>
          <p:nvPr/>
        </p:nvSpPr>
        <p:spPr bwMode="auto">
          <a:xfrm>
            <a:off x="6705600" y="228600"/>
            <a:ext cx="1885950" cy="366713"/>
          </a:xfrm>
          <a:prstGeom prst="rect">
            <a:avLst/>
          </a:prstGeom>
          <a:noFill/>
          <a:ln w="9525">
            <a:noFill/>
            <a:miter lim="800000"/>
            <a:headEnd/>
            <a:tailEnd/>
          </a:ln>
        </p:spPr>
        <p:txBody>
          <a:bodyPr wrap="none" anchor="ctr">
            <a:spAutoFit/>
          </a:bodyPr>
          <a:lstStyle/>
          <a:p>
            <a:pPr algn="ctr"/>
            <a:r>
              <a:rPr lang="en-US" b="1"/>
              <a:t>Digital Portfolio</a:t>
            </a:r>
            <a:endParaRPr lang="en-US"/>
          </a:p>
        </p:txBody>
      </p:sp>
      <p:sp>
        <p:nvSpPr>
          <p:cNvPr id="4" name="Rectangle 3"/>
          <p:cNvSpPr/>
          <p:nvPr/>
        </p:nvSpPr>
        <p:spPr>
          <a:xfrm>
            <a:off x="990600" y="1143000"/>
            <a:ext cx="6553200" cy="5078313"/>
          </a:xfrm>
          <a:prstGeom prst="rect">
            <a:avLst/>
          </a:prstGeom>
        </p:spPr>
        <p:txBody>
          <a:bodyPr wrap="square">
            <a:spAutoFit/>
          </a:bodyPr>
          <a:lstStyle/>
          <a:p>
            <a:r>
              <a:rPr lang="en-US" sz="3600" dirty="0" smtClean="0"/>
              <a:t/>
            </a:r>
            <a:br>
              <a:rPr lang="en-US" sz="3600" dirty="0" smtClean="0"/>
            </a:br>
            <a:endParaRPr lang="en-US" sz="3600" dirty="0" smtClean="0"/>
          </a:p>
          <a:p>
            <a:r>
              <a:rPr lang="en-US" sz="3600" dirty="0" smtClean="0">
                <a:hlinkClick r:id="rId3"/>
              </a:rPr>
              <a:t> </a:t>
            </a:r>
            <a:endParaRPr lang="en-US" sz="3600" dirty="0" smtClean="0"/>
          </a:p>
          <a:p>
            <a:endParaRPr lang="en-US" sz="3600" dirty="0" smtClean="0">
              <a:hlinkClick r:id="rId3"/>
            </a:endParaRPr>
          </a:p>
          <a:p>
            <a:endParaRPr lang="en-US" sz="3600" dirty="0" smtClean="0">
              <a:hlinkClick r:id="rId3"/>
            </a:endParaRPr>
          </a:p>
          <a:p>
            <a:endParaRPr lang="en-US" sz="3600" dirty="0" smtClean="0"/>
          </a:p>
          <a:p>
            <a:endParaRPr lang="en-US" sz="3600" dirty="0" smtClean="0"/>
          </a:p>
          <a:p>
            <a:r>
              <a:rPr lang="en-US" sz="3600" dirty="0" smtClean="0"/>
              <a:t/>
            </a:r>
            <a:br>
              <a:rPr lang="en-US" sz="3600" dirty="0" smtClean="0"/>
            </a:br>
            <a:endParaRPr lang="en-US" sz="3600" dirty="0"/>
          </a:p>
        </p:txBody>
      </p:sp>
      <p:sp>
        <p:nvSpPr>
          <p:cNvPr id="2150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ea typeface="Times New Roman" pitchFamily="18" charset="0"/>
                <a:cs typeface="Times New Roman" pitchFamily="18" charset="0"/>
                <a:hlinkClick r:id="rId3"/>
              </a:rPr>
              <a:t>http://kids-learn.org</a:t>
            </a:r>
            <a:endParaRPr kumimoji="0" lang="en-US" sz="1800" b="0" i="0" u="none" strike="noStrike" cap="none" normalizeH="0" baseline="0" smtClean="0">
              <a:ln>
                <a:noFill/>
              </a:ln>
              <a:solidFill>
                <a:schemeClr val="tx1"/>
              </a:solidFill>
              <a:effectLst/>
              <a:latin typeface="Arial" pitchFamily="34" charset="0"/>
            </a:endParaRPr>
          </a:p>
        </p:txBody>
      </p:sp>
      <p:pic>
        <p:nvPicPr>
          <p:cNvPr id="2050" name="Picture 2"/>
          <p:cNvPicPr>
            <a:picLocks noChangeAspect="1" noChangeArrowheads="1"/>
          </p:cNvPicPr>
          <p:nvPr/>
        </p:nvPicPr>
        <p:blipFill>
          <a:blip r:embed="rId4" cstate="print"/>
          <a:srcRect l="20000" t="16000" r="21875" b="8000"/>
          <a:stretch>
            <a:fillRect/>
          </a:stretch>
        </p:blipFill>
        <p:spPr bwMode="auto">
          <a:xfrm>
            <a:off x="914400" y="1295400"/>
            <a:ext cx="6781800" cy="5334000"/>
          </a:xfrm>
          <a:prstGeom prst="rect">
            <a:avLst/>
          </a:prstGeom>
          <a:noFill/>
          <a:ln w="9525">
            <a:noFill/>
            <a:miter lim="800000"/>
            <a:headEnd/>
            <a:tailEnd/>
          </a:ln>
        </p:spPr>
      </p:pic>
      <p:sp>
        <p:nvSpPr>
          <p:cNvPr id="7" name="Rectangle 6"/>
          <p:cNvSpPr/>
          <p:nvPr/>
        </p:nvSpPr>
        <p:spPr>
          <a:xfrm>
            <a:off x="990600" y="914400"/>
            <a:ext cx="2159566" cy="369332"/>
          </a:xfrm>
          <a:prstGeom prst="rect">
            <a:avLst/>
          </a:prstGeom>
        </p:spPr>
        <p:txBody>
          <a:bodyPr wrap="none">
            <a:spAutoFit/>
          </a:bodyPr>
          <a:lstStyle/>
          <a:p>
            <a:r>
              <a:rPr lang="en-US" dirty="0" smtClean="0">
                <a:hlinkClick r:id="rId3"/>
              </a:rPr>
              <a:t>http://kids-learn.org</a:t>
            </a: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457200" y="0"/>
            <a:ext cx="8229600" cy="1447800"/>
          </a:xfrm>
          <a:prstGeom prst="rect">
            <a:avLst/>
          </a:prstGeom>
          <a:noFill/>
          <a:ln w="9525">
            <a:noFill/>
            <a:miter lim="800000"/>
            <a:headEnd/>
            <a:tailEnd/>
          </a:ln>
        </p:spPr>
        <p:txBody>
          <a:bodyPr anchor="ctr"/>
          <a:lstStyle/>
          <a:p>
            <a:r>
              <a:rPr lang="en-US" sz="4400">
                <a:solidFill>
                  <a:schemeClr val="tx2"/>
                </a:solidFill>
              </a:rPr>
              <a:t>High School Education</a:t>
            </a:r>
            <a:br>
              <a:rPr lang="en-US" sz="4400">
                <a:solidFill>
                  <a:schemeClr val="tx2"/>
                </a:solidFill>
              </a:rPr>
            </a:br>
            <a:endParaRPr lang="en-US">
              <a:solidFill>
                <a:schemeClr val="tx2"/>
              </a:solidFill>
            </a:endParaRPr>
          </a:p>
        </p:txBody>
      </p:sp>
      <p:sp>
        <p:nvSpPr>
          <p:cNvPr id="5125" name="Text Box 5"/>
          <p:cNvSpPr txBox="1">
            <a:spLocks noChangeArrowheads="1"/>
          </p:cNvSpPr>
          <p:nvPr/>
        </p:nvSpPr>
        <p:spPr bwMode="auto">
          <a:xfrm>
            <a:off x="1143000" y="1219200"/>
            <a:ext cx="6477000" cy="830997"/>
          </a:xfrm>
          <a:prstGeom prst="rect">
            <a:avLst/>
          </a:prstGeom>
          <a:noFill/>
          <a:ln w="9525">
            <a:noFill/>
            <a:miter lim="800000"/>
            <a:headEnd/>
            <a:tailEnd/>
          </a:ln>
        </p:spPr>
        <p:txBody>
          <a:bodyPr wrap="square">
            <a:spAutoFit/>
          </a:bodyPr>
          <a:lstStyle/>
          <a:p>
            <a:pPr>
              <a:spcBef>
                <a:spcPct val="50000"/>
              </a:spcBef>
            </a:pPr>
            <a:r>
              <a:rPr lang="en-US" sz="2400" dirty="0"/>
              <a:t>Teaches Computer for College and Careers at Deland High School in Volusia County.</a:t>
            </a:r>
          </a:p>
        </p:txBody>
      </p:sp>
      <p:sp>
        <p:nvSpPr>
          <p:cNvPr id="11268" name="Rectangle 7"/>
          <p:cNvSpPr>
            <a:spLocks noChangeArrowheads="1"/>
          </p:cNvSpPr>
          <p:nvPr/>
        </p:nvSpPr>
        <p:spPr bwMode="auto">
          <a:xfrm>
            <a:off x="6705600" y="228600"/>
            <a:ext cx="1885950" cy="366713"/>
          </a:xfrm>
          <a:prstGeom prst="rect">
            <a:avLst/>
          </a:prstGeom>
          <a:noFill/>
          <a:ln w="9525">
            <a:noFill/>
            <a:miter lim="800000"/>
            <a:headEnd/>
            <a:tailEnd/>
          </a:ln>
        </p:spPr>
        <p:txBody>
          <a:bodyPr wrap="none" anchor="ctr">
            <a:spAutoFit/>
          </a:bodyPr>
          <a:lstStyle/>
          <a:p>
            <a:pPr algn="ctr"/>
            <a:r>
              <a:rPr lang="en-US" b="1"/>
              <a:t>Digital Portfolio</a:t>
            </a:r>
            <a:endParaRPr lang="en-US"/>
          </a:p>
        </p:txBody>
      </p:sp>
      <p:sp>
        <p:nvSpPr>
          <p:cNvPr id="5128" name="Rectangle 8"/>
          <p:cNvSpPr>
            <a:spLocks noChangeArrowheads="1"/>
          </p:cNvSpPr>
          <p:nvPr/>
        </p:nvSpPr>
        <p:spPr bwMode="auto">
          <a:xfrm>
            <a:off x="914400" y="2739978"/>
            <a:ext cx="6477000" cy="2246769"/>
          </a:xfrm>
          <a:prstGeom prst="rect">
            <a:avLst/>
          </a:prstGeom>
          <a:noFill/>
          <a:ln w="9525">
            <a:noFill/>
            <a:miter lim="800000"/>
            <a:headEnd/>
            <a:tailEnd/>
          </a:ln>
        </p:spPr>
        <p:txBody>
          <a:bodyPr wrap="square" anchor="ctr">
            <a:spAutoFit/>
          </a:bodyPr>
          <a:lstStyle/>
          <a:p>
            <a:r>
              <a:rPr lang="en-US" sz="2800" dirty="0"/>
              <a:t>In Computer for College and Career (CCC), a requirement of the program is that </a:t>
            </a:r>
            <a:r>
              <a:rPr lang="en-US" sz="2800" dirty="0" smtClean="0"/>
              <a:t>students are taught  </a:t>
            </a:r>
            <a:r>
              <a:rPr lang="en-US" sz="2800" dirty="0"/>
              <a:t>how to organize their high school </a:t>
            </a:r>
            <a:r>
              <a:rPr lang="en-US" sz="2800" dirty="0" smtClean="0"/>
              <a:t>portfolio, which is a graduation requirement</a:t>
            </a:r>
            <a:r>
              <a:rPr lang="en-US" dirty="0" smtClean="0"/>
              <a:t>. </a:t>
            </a:r>
            <a:endParaRPr lang="en-US" dirty="0"/>
          </a:p>
        </p:txBody>
      </p:sp>
      <p:sp>
        <p:nvSpPr>
          <p:cNvPr id="11270" name="Rectangle 9"/>
          <p:cNvSpPr>
            <a:spLocks noChangeArrowheads="1"/>
          </p:cNvSpPr>
          <p:nvPr/>
        </p:nvSpPr>
        <p:spPr bwMode="auto">
          <a:xfrm>
            <a:off x="914400" y="914400"/>
            <a:ext cx="2279650" cy="366713"/>
          </a:xfrm>
          <a:prstGeom prst="rect">
            <a:avLst/>
          </a:prstGeom>
          <a:noFill/>
          <a:ln w="9525">
            <a:noFill/>
            <a:miter lim="800000"/>
            <a:headEnd/>
            <a:tailEnd/>
          </a:ln>
        </p:spPr>
        <p:txBody>
          <a:bodyPr wrap="none">
            <a:spAutoFit/>
          </a:bodyPr>
          <a:lstStyle/>
          <a:p>
            <a:r>
              <a:rPr lang="en-US" b="1" i="1"/>
              <a:t>Linda Morris-Henry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dissolve">
                                      <p:cBhvr>
                                        <p:cTn id="7" dur="500"/>
                                        <p:tgtEl>
                                          <p:spTgt spid="5125"/>
                                        </p:tgtEl>
                                      </p:cBhvr>
                                    </p:animEffect>
                                  </p:childTnLst>
                                </p:cTn>
                              </p:par>
                            </p:childTnLst>
                          </p:cTn>
                        </p:par>
                        <p:par>
                          <p:cTn id="8" fill="hold">
                            <p:stCondLst>
                              <p:cond delay="500"/>
                            </p:stCondLst>
                            <p:childTnLst>
                              <p:par>
                                <p:cTn id="9" presetID="7" presetClass="entr" presetSubtype="4" fill="hold" grpId="0" nodeType="afterEffect">
                                  <p:stCondLst>
                                    <p:cond delay="0"/>
                                  </p:stCondLst>
                                  <p:childTnLst>
                                    <p:set>
                                      <p:cBhvr>
                                        <p:cTn id="10" dur="1" fill="hold">
                                          <p:stCondLst>
                                            <p:cond delay="0"/>
                                          </p:stCondLst>
                                        </p:cTn>
                                        <p:tgtEl>
                                          <p:spTgt spid="5128"/>
                                        </p:tgtEl>
                                        <p:attrNameLst>
                                          <p:attrName>style.visibility</p:attrName>
                                        </p:attrNameLst>
                                      </p:cBhvr>
                                      <p:to>
                                        <p:strVal val="visible"/>
                                      </p:to>
                                    </p:set>
                                    <p:anim calcmode="lin" valueType="num">
                                      <p:cBhvr additive="base">
                                        <p:cTn id="11" dur="5000" fill="hold"/>
                                        <p:tgtEl>
                                          <p:spTgt spid="5128"/>
                                        </p:tgtEl>
                                        <p:attrNameLst>
                                          <p:attrName>ppt_x</p:attrName>
                                        </p:attrNameLst>
                                      </p:cBhvr>
                                      <p:tavLst>
                                        <p:tav tm="0">
                                          <p:val>
                                            <p:strVal val="#ppt_x"/>
                                          </p:val>
                                        </p:tav>
                                        <p:tav tm="100000">
                                          <p:val>
                                            <p:strVal val="#ppt_x"/>
                                          </p:val>
                                        </p:tav>
                                      </p:tavLst>
                                    </p:anim>
                                    <p:anim calcmode="lin" valueType="num">
                                      <p:cBhvr additive="base">
                                        <p:cTn id="12" dur="5000" fill="hold"/>
                                        <p:tgtEl>
                                          <p:spTgt spid="51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914400" y="152400"/>
            <a:ext cx="8229600" cy="1066800"/>
          </a:xfrm>
          <a:prstGeom prst="rect">
            <a:avLst/>
          </a:prstGeom>
          <a:noFill/>
          <a:ln w="9525">
            <a:noFill/>
            <a:miter lim="800000"/>
            <a:headEnd/>
            <a:tailEnd/>
          </a:ln>
        </p:spPr>
        <p:txBody>
          <a:bodyPr anchor="ctr"/>
          <a:lstStyle/>
          <a:p>
            <a:r>
              <a:rPr lang="en-US" sz="4400">
                <a:solidFill>
                  <a:schemeClr val="tx2"/>
                </a:solidFill>
              </a:rPr>
              <a:t>High School Education</a:t>
            </a:r>
            <a:br>
              <a:rPr lang="en-US" sz="4400">
                <a:solidFill>
                  <a:schemeClr val="tx2"/>
                </a:solidFill>
              </a:rPr>
            </a:br>
            <a:endParaRPr lang="en-US">
              <a:solidFill>
                <a:schemeClr val="tx2"/>
              </a:solidFill>
            </a:endParaRPr>
          </a:p>
        </p:txBody>
      </p:sp>
      <p:sp>
        <p:nvSpPr>
          <p:cNvPr id="7173" name="Rectangle 5"/>
          <p:cNvSpPr>
            <a:spLocks noChangeArrowheads="1"/>
          </p:cNvSpPr>
          <p:nvPr/>
        </p:nvSpPr>
        <p:spPr bwMode="auto">
          <a:xfrm>
            <a:off x="1143000" y="1295400"/>
            <a:ext cx="6248400" cy="641350"/>
          </a:xfrm>
          <a:prstGeom prst="rect">
            <a:avLst/>
          </a:prstGeom>
          <a:noFill/>
          <a:ln w="9525">
            <a:noFill/>
            <a:miter lim="800000"/>
            <a:headEnd/>
            <a:tailEnd/>
          </a:ln>
        </p:spPr>
        <p:txBody>
          <a:bodyPr anchor="ctr">
            <a:spAutoFit/>
          </a:bodyPr>
          <a:lstStyle/>
          <a:p>
            <a:r>
              <a:rPr lang="en-US" dirty="0"/>
              <a:t>Teaches Digital Design and business courses at Chiefland High School in Levy County</a:t>
            </a:r>
            <a:r>
              <a:rPr lang="en-US" dirty="0" smtClean="0"/>
              <a:t>.  </a:t>
            </a:r>
            <a:endParaRPr lang="en-US" dirty="0"/>
          </a:p>
        </p:txBody>
      </p:sp>
      <p:sp>
        <p:nvSpPr>
          <p:cNvPr id="12292" name="Rectangle 9"/>
          <p:cNvSpPr>
            <a:spLocks noChangeArrowheads="1"/>
          </p:cNvSpPr>
          <p:nvPr/>
        </p:nvSpPr>
        <p:spPr bwMode="auto">
          <a:xfrm>
            <a:off x="6705600" y="228600"/>
            <a:ext cx="1885950" cy="366713"/>
          </a:xfrm>
          <a:prstGeom prst="rect">
            <a:avLst/>
          </a:prstGeom>
          <a:noFill/>
          <a:ln w="9525">
            <a:noFill/>
            <a:miter lim="800000"/>
            <a:headEnd/>
            <a:tailEnd/>
          </a:ln>
        </p:spPr>
        <p:txBody>
          <a:bodyPr wrap="none" anchor="ctr">
            <a:spAutoFit/>
          </a:bodyPr>
          <a:lstStyle/>
          <a:p>
            <a:pPr algn="ctr"/>
            <a:r>
              <a:rPr lang="en-US" b="1"/>
              <a:t>Digital Portfolio</a:t>
            </a:r>
            <a:endParaRPr lang="en-US"/>
          </a:p>
        </p:txBody>
      </p:sp>
      <p:sp>
        <p:nvSpPr>
          <p:cNvPr id="12294" name="Rectangle 12"/>
          <p:cNvSpPr>
            <a:spLocks noChangeArrowheads="1"/>
          </p:cNvSpPr>
          <p:nvPr/>
        </p:nvSpPr>
        <p:spPr bwMode="auto">
          <a:xfrm>
            <a:off x="1066800" y="990600"/>
            <a:ext cx="1873250" cy="366713"/>
          </a:xfrm>
          <a:prstGeom prst="rect">
            <a:avLst/>
          </a:prstGeom>
          <a:noFill/>
          <a:ln w="9525">
            <a:noFill/>
            <a:miter lim="800000"/>
            <a:headEnd/>
            <a:tailEnd/>
          </a:ln>
        </p:spPr>
        <p:txBody>
          <a:bodyPr wrap="none">
            <a:spAutoFit/>
          </a:bodyPr>
          <a:lstStyle/>
          <a:p>
            <a:r>
              <a:rPr lang="en-US" b="1" i="1"/>
              <a:t>Christina Smith</a:t>
            </a:r>
          </a:p>
        </p:txBody>
      </p:sp>
      <p:pic>
        <p:nvPicPr>
          <p:cNvPr id="3074" name="Picture 2"/>
          <p:cNvPicPr>
            <a:picLocks noChangeAspect="1" noChangeArrowheads="1"/>
          </p:cNvPicPr>
          <p:nvPr/>
        </p:nvPicPr>
        <p:blipFill>
          <a:blip r:embed="rId2" cstate="print"/>
          <a:srcRect l="15441" t="20000" r="16912" b="9000"/>
          <a:stretch>
            <a:fillRect/>
          </a:stretch>
        </p:blipFill>
        <p:spPr bwMode="auto">
          <a:xfrm>
            <a:off x="1905000" y="2667000"/>
            <a:ext cx="4648200" cy="3587198"/>
          </a:xfrm>
          <a:prstGeom prst="rect">
            <a:avLst/>
          </a:prstGeom>
          <a:noFill/>
          <a:ln w="9525">
            <a:noFill/>
            <a:miter lim="800000"/>
            <a:headEnd/>
            <a:tailEnd/>
          </a:ln>
        </p:spPr>
      </p:pic>
      <p:sp>
        <p:nvSpPr>
          <p:cNvPr id="10" name="Rectangle 9">
            <a:hlinkClick r:id="rId3"/>
          </p:cNvPr>
          <p:cNvSpPr/>
          <p:nvPr/>
        </p:nvSpPr>
        <p:spPr>
          <a:xfrm>
            <a:off x="990600" y="2209800"/>
            <a:ext cx="6705600" cy="369332"/>
          </a:xfrm>
          <a:prstGeom prst="rect">
            <a:avLst/>
          </a:prstGeom>
        </p:spPr>
        <p:txBody>
          <a:bodyPr wrap="square">
            <a:spAutoFit/>
          </a:bodyPr>
          <a:lstStyle/>
          <a:p>
            <a:r>
              <a:rPr lang="en-US" dirty="0" smtClean="0"/>
              <a:t>http://chieflandhighschoolfl1.web.officelive.com/default.html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dissolve">
                                      <p:cBhvr>
                                        <p:cTn id="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914400" y="152400"/>
            <a:ext cx="7772400" cy="1706563"/>
          </a:xfrm>
          <a:prstGeom prst="rect">
            <a:avLst/>
          </a:prstGeom>
          <a:noFill/>
          <a:ln w="9525">
            <a:noFill/>
            <a:miter lim="800000"/>
            <a:headEnd/>
            <a:tailEnd/>
          </a:ln>
        </p:spPr>
        <p:txBody>
          <a:bodyPr anchor="ctr"/>
          <a:lstStyle/>
          <a:p>
            <a:r>
              <a:rPr lang="en-US" sz="4400">
                <a:solidFill>
                  <a:schemeClr val="tx2"/>
                </a:solidFill>
              </a:rPr>
              <a:t>FACTS.org </a:t>
            </a:r>
            <a:br>
              <a:rPr lang="en-US" sz="4400">
                <a:solidFill>
                  <a:schemeClr val="tx2"/>
                </a:solidFill>
              </a:rPr>
            </a:br>
            <a:r>
              <a:rPr lang="en-US" sz="4400">
                <a:solidFill>
                  <a:schemeClr val="tx2"/>
                </a:solidFill>
              </a:rPr>
              <a:t>Guidance Education</a:t>
            </a:r>
            <a:br>
              <a:rPr lang="en-US" sz="4400">
                <a:solidFill>
                  <a:schemeClr val="tx2"/>
                </a:solidFill>
              </a:rPr>
            </a:br>
            <a:endParaRPr lang="en-US">
              <a:solidFill>
                <a:schemeClr val="tx2"/>
              </a:solidFill>
            </a:endParaRPr>
          </a:p>
        </p:txBody>
      </p:sp>
      <p:sp>
        <p:nvSpPr>
          <p:cNvPr id="6151" name="Text Box 7"/>
          <p:cNvSpPr txBox="1">
            <a:spLocks noChangeArrowheads="1"/>
          </p:cNvSpPr>
          <p:nvPr/>
        </p:nvSpPr>
        <p:spPr bwMode="auto">
          <a:xfrm>
            <a:off x="5257800" y="1447800"/>
            <a:ext cx="2362200" cy="784830"/>
          </a:xfrm>
          <a:prstGeom prst="rect">
            <a:avLst/>
          </a:prstGeom>
          <a:noFill/>
          <a:ln w="9525">
            <a:noFill/>
            <a:miter lim="800000"/>
            <a:headEnd/>
            <a:tailEnd/>
          </a:ln>
        </p:spPr>
        <p:txBody>
          <a:bodyPr wrap="square">
            <a:spAutoFit/>
          </a:bodyPr>
          <a:lstStyle/>
          <a:p>
            <a:pPr algn="r">
              <a:spcBef>
                <a:spcPct val="50000"/>
              </a:spcBef>
            </a:pPr>
            <a:r>
              <a:rPr lang="en-US" dirty="0" smtClean="0">
                <a:hlinkClick r:id="rId2"/>
              </a:rPr>
              <a:t>www.facts.org</a:t>
            </a:r>
            <a:endParaRPr lang="en-US" dirty="0"/>
          </a:p>
          <a:p>
            <a:pPr algn="r">
              <a:spcBef>
                <a:spcPct val="50000"/>
              </a:spcBef>
            </a:pPr>
            <a:endParaRPr lang="en-US" dirty="0"/>
          </a:p>
        </p:txBody>
      </p:sp>
      <p:sp>
        <p:nvSpPr>
          <p:cNvPr id="13316" name="Rectangle 8"/>
          <p:cNvSpPr>
            <a:spLocks noChangeArrowheads="1"/>
          </p:cNvSpPr>
          <p:nvPr/>
        </p:nvSpPr>
        <p:spPr bwMode="auto">
          <a:xfrm>
            <a:off x="6705600" y="228600"/>
            <a:ext cx="1885950" cy="366713"/>
          </a:xfrm>
          <a:prstGeom prst="rect">
            <a:avLst/>
          </a:prstGeom>
          <a:noFill/>
          <a:ln w="9525">
            <a:noFill/>
            <a:miter lim="800000"/>
            <a:headEnd/>
            <a:tailEnd/>
          </a:ln>
        </p:spPr>
        <p:txBody>
          <a:bodyPr wrap="none" anchor="ctr">
            <a:spAutoFit/>
          </a:bodyPr>
          <a:lstStyle/>
          <a:p>
            <a:pPr algn="ctr"/>
            <a:r>
              <a:rPr lang="en-US" b="1"/>
              <a:t>Digital Portfolio</a:t>
            </a:r>
            <a:endParaRPr lang="en-US"/>
          </a:p>
        </p:txBody>
      </p:sp>
      <p:pic>
        <p:nvPicPr>
          <p:cNvPr id="4098" name="Picture 2"/>
          <p:cNvPicPr>
            <a:picLocks noChangeAspect="1" noChangeArrowheads="1"/>
          </p:cNvPicPr>
          <p:nvPr/>
        </p:nvPicPr>
        <p:blipFill>
          <a:blip r:embed="rId3" cstate="print"/>
          <a:srcRect t="15000" b="22000"/>
          <a:stretch>
            <a:fillRect/>
          </a:stretch>
        </p:blipFill>
        <p:spPr bwMode="auto">
          <a:xfrm>
            <a:off x="0" y="1828800"/>
            <a:ext cx="9144000" cy="480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6151"/>
                                        </p:tgtEl>
                                        <p:attrNameLst>
                                          <p:attrName>style.visibility</p:attrName>
                                        </p:attrNameLst>
                                      </p:cBhvr>
                                      <p:to>
                                        <p:strVal val="visible"/>
                                      </p:to>
                                    </p:set>
                                    <p:anim calcmode="lin" valueType="num">
                                      <p:cBhvr additive="base">
                                        <p:cTn id="7" dur="5000" fill="hold"/>
                                        <p:tgtEl>
                                          <p:spTgt spid="6151"/>
                                        </p:tgtEl>
                                        <p:attrNameLst>
                                          <p:attrName>ppt_x</p:attrName>
                                        </p:attrNameLst>
                                      </p:cBhvr>
                                      <p:tavLst>
                                        <p:tav tm="0">
                                          <p:val>
                                            <p:strVal val="#ppt_x"/>
                                          </p:val>
                                        </p:tav>
                                        <p:tav tm="100000">
                                          <p:val>
                                            <p:strVal val="#ppt_x"/>
                                          </p:val>
                                        </p:tav>
                                      </p:tavLst>
                                    </p:anim>
                                    <p:anim calcmode="lin" valueType="num">
                                      <p:cBhvr additive="base">
                                        <p:cTn id="8" dur="5000" fill="hold"/>
                                        <p:tgtEl>
                                          <p:spTgt spid="61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152400"/>
            <a:ext cx="8229600" cy="1858963"/>
          </a:xfrm>
          <a:prstGeom prst="rect">
            <a:avLst/>
          </a:prstGeom>
          <a:noFill/>
          <a:ln w="9525">
            <a:noFill/>
            <a:miter lim="800000"/>
            <a:headEnd/>
            <a:tailEnd/>
          </a:ln>
        </p:spPr>
        <p:txBody>
          <a:bodyPr anchor="ctr"/>
          <a:lstStyle/>
          <a:p>
            <a:r>
              <a:rPr lang="en-US" sz="4400">
                <a:solidFill>
                  <a:schemeClr val="tx2"/>
                </a:solidFill>
              </a:rPr>
              <a:t>BEYOND HIGH SCHOOL</a:t>
            </a:r>
            <a:br>
              <a:rPr lang="en-US" sz="4400">
                <a:solidFill>
                  <a:schemeClr val="tx2"/>
                </a:solidFill>
              </a:rPr>
            </a:br>
            <a:endParaRPr lang="en-US">
              <a:solidFill>
                <a:schemeClr val="tx2"/>
              </a:solidFill>
            </a:endParaRPr>
          </a:p>
        </p:txBody>
      </p:sp>
      <p:sp>
        <p:nvSpPr>
          <p:cNvPr id="14340" name="Rectangle 5"/>
          <p:cNvSpPr>
            <a:spLocks noChangeArrowheads="1"/>
          </p:cNvSpPr>
          <p:nvPr/>
        </p:nvSpPr>
        <p:spPr bwMode="auto">
          <a:xfrm>
            <a:off x="6705600" y="228600"/>
            <a:ext cx="1885950" cy="366713"/>
          </a:xfrm>
          <a:prstGeom prst="rect">
            <a:avLst/>
          </a:prstGeom>
          <a:noFill/>
          <a:ln w="9525">
            <a:noFill/>
            <a:miter lim="800000"/>
            <a:headEnd/>
            <a:tailEnd/>
          </a:ln>
        </p:spPr>
        <p:txBody>
          <a:bodyPr wrap="none" anchor="ctr">
            <a:spAutoFit/>
          </a:bodyPr>
          <a:lstStyle/>
          <a:p>
            <a:pPr algn="ctr"/>
            <a:r>
              <a:rPr lang="en-US" b="1"/>
              <a:t>Digital Portfolio</a:t>
            </a:r>
            <a:endParaRPr lang="en-US"/>
          </a:p>
        </p:txBody>
      </p:sp>
      <p:sp>
        <p:nvSpPr>
          <p:cNvPr id="15366" name="Rectangle 6"/>
          <p:cNvSpPr>
            <a:spLocks noChangeArrowheads="1"/>
          </p:cNvSpPr>
          <p:nvPr/>
        </p:nvSpPr>
        <p:spPr bwMode="auto">
          <a:xfrm>
            <a:off x="1828800" y="990600"/>
            <a:ext cx="5848350" cy="641350"/>
          </a:xfrm>
          <a:prstGeom prst="rect">
            <a:avLst/>
          </a:prstGeom>
          <a:noFill/>
          <a:ln w="9525">
            <a:noFill/>
            <a:miter lim="800000"/>
            <a:headEnd/>
            <a:tailEnd/>
          </a:ln>
        </p:spPr>
        <p:txBody>
          <a:bodyPr wrap="none">
            <a:spAutoFit/>
          </a:bodyPr>
          <a:lstStyle/>
          <a:p>
            <a:endParaRPr lang="en-US" dirty="0"/>
          </a:p>
          <a:p>
            <a:r>
              <a:rPr lang="en-US" dirty="0">
                <a:hlinkClick r:id="rId3"/>
              </a:rPr>
              <a:t>http://www.christinalouisesmith.com/Portfolio/Smith.html</a:t>
            </a:r>
            <a:endParaRPr lang="en-US" dirty="0"/>
          </a:p>
        </p:txBody>
      </p:sp>
      <p:sp>
        <p:nvSpPr>
          <p:cNvPr id="14342" name="Rectangle 7"/>
          <p:cNvSpPr>
            <a:spLocks noChangeArrowheads="1"/>
          </p:cNvSpPr>
          <p:nvPr/>
        </p:nvSpPr>
        <p:spPr bwMode="auto">
          <a:xfrm>
            <a:off x="914400" y="914400"/>
            <a:ext cx="1873250" cy="366713"/>
          </a:xfrm>
          <a:prstGeom prst="rect">
            <a:avLst/>
          </a:prstGeom>
          <a:noFill/>
          <a:ln w="9525">
            <a:noFill/>
            <a:miter lim="800000"/>
            <a:headEnd/>
            <a:tailEnd/>
          </a:ln>
        </p:spPr>
        <p:txBody>
          <a:bodyPr wrap="none">
            <a:spAutoFit/>
          </a:bodyPr>
          <a:lstStyle/>
          <a:p>
            <a:r>
              <a:rPr lang="en-US" b="1" i="1"/>
              <a:t>Christina Smith</a:t>
            </a:r>
          </a:p>
        </p:txBody>
      </p:sp>
      <p:pic>
        <p:nvPicPr>
          <p:cNvPr id="5122" name="Picture 2"/>
          <p:cNvPicPr>
            <a:picLocks noChangeAspect="1" noChangeArrowheads="1"/>
          </p:cNvPicPr>
          <p:nvPr/>
        </p:nvPicPr>
        <p:blipFill>
          <a:blip r:embed="rId4" cstate="print"/>
          <a:srcRect l="12500" t="15000" r="13750" b="7000"/>
          <a:stretch>
            <a:fillRect/>
          </a:stretch>
        </p:blipFill>
        <p:spPr bwMode="auto">
          <a:xfrm>
            <a:off x="609600" y="1676400"/>
            <a:ext cx="7608277" cy="502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15366"/>
                                        </p:tgtEl>
                                        <p:attrNameLst>
                                          <p:attrName>style.visibility</p:attrName>
                                        </p:attrNameLst>
                                      </p:cBhvr>
                                      <p:to>
                                        <p:strVal val="visible"/>
                                      </p:to>
                                    </p:set>
                                    <p:anim calcmode="lin" valueType="num">
                                      <p:cBhvr additive="base">
                                        <p:cTn id="7" dur="5000" fill="hold"/>
                                        <p:tgtEl>
                                          <p:spTgt spid="15366"/>
                                        </p:tgtEl>
                                        <p:attrNameLst>
                                          <p:attrName>ppt_x</p:attrName>
                                        </p:attrNameLst>
                                      </p:cBhvr>
                                      <p:tavLst>
                                        <p:tav tm="0">
                                          <p:val>
                                            <p:strVal val="#ppt_x"/>
                                          </p:val>
                                        </p:tav>
                                        <p:tav tm="100000">
                                          <p:val>
                                            <p:strVal val="#ppt_x"/>
                                          </p:val>
                                        </p:tav>
                                      </p:tavLst>
                                    </p:anim>
                                    <p:anim calcmode="lin" valueType="num">
                                      <p:cBhvr additive="base">
                                        <p:cTn id="8" dur="5000" fill="hold"/>
                                        <p:tgtEl>
                                          <p:spTgt spid="153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Grp="1" noChangeArrowheads="1"/>
          </p:cNvSpPr>
          <p:nvPr>
            <p:ph idx="1"/>
          </p:nvPr>
        </p:nvSpPr>
        <p:spPr>
          <a:xfrm>
            <a:off x="914400" y="2789479"/>
            <a:ext cx="6781800" cy="3046988"/>
          </a:xfrm>
        </p:spPr>
        <p:txBody>
          <a:bodyPr wrap="square" anchor="ctr">
            <a:spAutoFit/>
          </a:bodyPr>
          <a:lstStyle/>
          <a:p>
            <a:pPr>
              <a:buNone/>
            </a:pPr>
            <a:r>
              <a:rPr lang="en-US" dirty="0" smtClean="0"/>
              <a:t>Digital portfolio or e-Portfolio is a computer documentation of an individuals work  to show growth, to showcase current abilities, and/or to evaluate cumulative achievement</a:t>
            </a:r>
            <a:endParaRPr lang="en-US" dirty="0"/>
          </a:p>
        </p:txBody>
      </p:sp>
      <p:pic>
        <p:nvPicPr>
          <p:cNvPr id="5123" name="Picture 7" descr="http://api.ning.com/files/eeezir7V-F9AG3qDkKYX*OW2YyzDEanWaKmdMjmSSZpZvUzdqrenUq2Lx-iHRL1uCOVxGYIyq89V9ZYz1YkX9pQZbQuBtdTi/img_3844.jpg"/>
          <p:cNvPicPr>
            <a:picLocks noChangeAspect="1" noChangeArrowheads="1"/>
          </p:cNvPicPr>
          <p:nvPr/>
        </p:nvPicPr>
        <p:blipFill>
          <a:blip r:embed="rId3" cstate="print"/>
          <a:srcRect/>
          <a:stretch>
            <a:fillRect/>
          </a:stretch>
        </p:blipFill>
        <p:spPr bwMode="auto">
          <a:xfrm>
            <a:off x="5181600" y="914401"/>
            <a:ext cx="2408238" cy="1447800"/>
          </a:xfrm>
          <a:prstGeom prst="rect">
            <a:avLst/>
          </a:prstGeom>
          <a:noFill/>
          <a:ln w="9525">
            <a:noFill/>
            <a:miter lim="800000"/>
            <a:headEnd/>
            <a:tailEnd/>
          </a:ln>
        </p:spPr>
      </p:pic>
      <p:sp>
        <p:nvSpPr>
          <p:cNvPr id="5124" name="Rectangle 5"/>
          <p:cNvSpPr>
            <a:spLocks noChangeArrowheads="1"/>
          </p:cNvSpPr>
          <p:nvPr/>
        </p:nvSpPr>
        <p:spPr bwMode="auto">
          <a:xfrm>
            <a:off x="1066800" y="762000"/>
            <a:ext cx="6858000" cy="646331"/>
          </a:xfrm>
          <a:prstGeom prst="rect">
            <a:avLst/>
          </a:prstGeom>
          <a:noFill/>
          <a:ln w="9525">
            <a:noFill/>
            <a:miter lim="800000"/>
            <a:headEnd/>
            <a:tailEnd/>
          </a:ln>
        </p:spPr>
        <p:txBody>
          <a:bodyPr wrap="square">
            <a:spAutoFit/>
          </a:bodyPr>
          <a:lstStyle/>
          <a:p>
            <a:pPr indent="457200">
              <a:tabLst>
                <a:tab pos="914400" algn="l"/>
              </a:tabLst>
            </a:pPr>
            <a:r>
              <a:rPr lang="en-US" sz="3600" dirty="0" smtClean="0"/>
              <a:t>. </a:t>
            </a:r>
          </a:p>
        </p:txBody>
      </p:sp>
      <p:sp>
        <p:nvSpPr>
          <p:cNvPr id="5125" name="Rectangle 4"/>
          <p:cNvSpPr>
            <a:spLocks noChangeArrowheads="1"/>
          </p:cNvSpPr>
          <p:nvPr/>
        </p:nvSpPr>
        <p:spPr bwMode="auto">
          <a:xfrm>
            <a:off x="4114801" y="150347"/>
            <a:ext cx="5029200" cy="523220"/>
          </a:xfrm>
          <a:prstGeom prst="rect">
            <a:avLst/>
          </a:prstGeom>
          <a:noFill/>
          <a:ln w="9525">
            <a:noFill/>
            <a:miter lim="800000"/>
            <a:headEnd/>
            <a:tailEnd/>
          </a:ln>
        </p:spPr>
        <p:txBody>
          <a:bodyPr wrap="square" anchor="ctr">
            <a:spAutoFit/>
          </a:bodyPr>
          <a:lstStyle/>
          <a:p>
            <a:pPr algn="ctr"/>
            <a:r>
              <a:rPr lang="en-US" sz="2800" b="1" dirty="0"/>
              <a:t>Digital </a:t>
            </a:r>
            <a:r>
              <a:rPr lang="en-US" sz="2800" b="1" dirty="0" smtClean="0"/>
              <a:t>Portfolio/e-Portfolio</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914400" y="-228600"/>
            <a:ext cx="8229600" cy="1706563"/>
          </a:xfrm>
          <a:prstGeom prst="rect">
            <a:avLst/>
          </a:prstGeom>
          <a:noFill/>
          <a:ln w="9525">
            <a:noFill/>
            <a:miter lim="800000"/>
            <a:headEnd/>
            <a:tailEnd/>
          </a:ln>
        </p:spPr>
        <p:txBody>
          <a:bodyPr anchor="ctr"/>
          <a:lstStyle/>
          <a:p>
            <a:r>
              <a:rPr lang="en-US" sz="4400">
                <a:solidFill>
                  <a:schemeClr val="tx2"/>
                </a:solidFill>
              </a:rPr>
              <a:t>ePortfolio Tools</a:t>
            </a:r>
            <a:br>
              <a:rPr lang="en-US" sz="4400">
                <a:solidFill>
                  <a:schemeClr val="tx2"/>
                </a:solidFill>
              </a:rPr>
            </a:br>
            <a:endParaRPr lang="en-US">
              <a:solidFill>
                <a:schemeClr val="tx2"/>
              </a:solidFill>
            </a:endParaRPr>
          </a:p>
        </p:txBody>
      </p:sp>
      <p:sp>
        <p:nvSpPr>
          <p:cNvPr id="15364" name="Rectangle 7"/>
          <p:cNvSpPr>
            <a:spLocks noChangeArrowheads="1"/>
          </p:cNvSpPr>
          <p:nvPr/>
        </p:nvSpPr>
        <p:spPr bwMode="auto">
          <a:xfrm>
            <a:off x="6705600" y="228600"/>
            <a:ext cx="1885950" cy="366713"/>
          </a:xfrm>
          <a:prstGeom prst="rect">
            <a:avLst/>
          </a:prstGeom>
          <a:noFill/>
          <a:ln w="9525">
            <a:noFill/>
            <a:miter lim="800000"/>
            <a:headEnd/>
            <a:tailEnd/>
          </a:ln>
        </p:spPr>
        <p:txBody>
          <a:bodyPr wrap="none" anchor="ctr">
            <a:spAutoFit/>
          </a:bodyPr>
          <a:lstStyle/>
          <a:p>
            <a:pPr algn="ctr"/>
            <a:r>
              <a:rPr lang="en-US" b="1"/>
              <a:t>Digital Portfolio</a:t>
            </a:r>
            <a:endParaRPr lang="en-US"/>
          </a:p>
        </p:txBody>
      </p:sp>
      <p:sp>
        <p:nvSpPr>
          <p:cNvPr id="22536" name="Text Box 8"/>
          <p:cNvSpPr txBox="1">
            <a:spLocks noChangeArrowheads="1"/>
          </p:cNvSpPr>
          <p:nvPr/>
        </p:nvSpPr>
        <p:spPr bwMode="auto">
          <a:xfrm>
            <a:off x="990600" y="838200"/>
            <a:ext cx="2895600" cy="523875"/>
          </a:xfrm>
          <a:prstGeom prst="rect">
            <a:avLst/>
          </a:prstGeom>
          <a:noFill/>
          <a:ln w="9525">
            <a:noFill/>
            <a:miter lim="800000"/>
            <a:headEnd/>
            <a:tailEnd/>
          </a:ln>
        </p:spPr>
        <p:txBody>
          <a:bodyPr>
            <a:spAutoFit/>
          </a:bodyPr>
          <a:lstStyle/>
          <a:p>
            <a:pPr>
              <a:spcBef>
                <a:spcPct val="50000"/>
              </a:spcBef>
            </a:pPr>
            <a:r>
              <a:rPr lang="en-US" sz="2800"/>
              <a:t>Examples:</a:t>
            </a:r>
          </a:p>
        </p:txBody>
      </p:sp>
      <p:pic>
        <p:nvPicPr>
          <p:cNvPr id="7170" name="Picture 2"/>
          <p:cNvPicPr>
            <a:picLocks noChangeAspect="1" noChangeArrowheads="1"/>
          </p:cNvPicPr>
          <p:nvPr/>
        </p:nvPicPr>
        <p:blipFill>
          <a:blip r:embed="rId3" cstate="print"/>
          <a:srcRect/>
          <a:stretch>
            <a:fillRect/>
          </a:stretch>
        </p:blipFill>
        <p:spPr bwMode="auto">
          <a:xfrm>
            <a:off x="3200400" y="914400"/>
            <a:ext cx="1647217" cy="1219200"/>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5181600" y="1219200"/>
            <a:ext cx="1095375" cy="1209675"/>
          </a:xfrm>
          <a:prstGeom prst="rect">
            <a:avLst/>
          </a:prstGeom>
          <a:noFill/>
          <a:ln w="9525">
            <a:noFill/>
            <a:miter lim="800000"/>
            <a:headEnd/>
            <a:tailEnd/>
          </a:ln>
        </p:spPr>
      </p:pic>
      <p:pic>
        <p:nvPicPr>
          <p:cNvPr id="7172" name="Picture 4"/>
          <p:cNvPicPr>
            <a:picLocks noChangeAspect="1" noChangeArrowheads="1"/>
          </p:cNvPicPr>
          <p:nvPr/>
        </p:nvPicPr>
        <p:blipFill>
          <a:blip r:embed="rId5" cstate="print"/>
          <a:srcRect/>
          <a:stretch>
            <a:fillRect/>
          </a:stretch>
        </p:blipFill>
        <p:spPr bwMode="auto">
          <a:xfrm>
            <a:off x="6019800" y="2819400"/>
            <a:ext cx="762000" cy="1460500"/>
          </a:xfrm>
          <a:prstGeom prst="rect">
            <a:avLst/>
          </a:prstGeom>
          <a:noFill/>
          <a:ln w="9525">
            <a:noFill/>
            <a:miter lim="800000"/>
            <a:headEnd/>
            <a:tailEnd/>
          </a:ln>
        </p:spPr>
      </p:pic>
      <p:pic>
        <p:nvPicPr>
          <p:cNvPr id="7173" name="Picture 5"/>
          <p:cNvPicPr>
            <a:picLocks noChangeAspect="1" noChangeArrowheads="1"/>
          </p:cNvPicPr>
          <p:nvPr/>
        </p:nvPicPr>
        <p:blipFill>
          <a:blip r:embed="rId6" cstate="print"/>
          <a:srcRect/>
          <a:stretch>
            <a:fillRect/>
          </a:stretch>
        </p:blipFill>
        <p:spPr bwMode="auto">
          <a:xfrm>
            <a:off x="3833813" y="2914650"/>
            <a:ext cx="1476375" cy="1028700"/>
          </a:xfrm>
          <a:prstGeom prst="rect">
            <a:avLst/>
          </a:prstGeom>
          <a:noFill/>
          <a:ln w="9525">
            <a:noFill/>
            <a:miter lim="800000"/>
            <a:headEnd/>
            <a:tailEnd/>
          </a:ln>
        </p:spPr>
      </p:pic>
      <p:pic>
        <p:nvPicPr>
          <p:cNvPr id="7174" name="Picture 6"/>
          <p:cNvPicPr>
            <a:picLocks noChangeAspect="1" noChangeArrowheads="1"/>
          </p:cNvPicPr>
          <p:nvPr/>
        </p:nvPicPr>
        <p:blipFill>
          <a:blip r:embed="rId7" cstate="print"/>
          <a:srcRect/>
          <a:stretch>
            <a:fillRect/>
          </a:stretch>
        </p:blipFill>
        <p:spPr bwMode="auto">
          <a:xfrm>
            <a:off x="2514600" y="2362200"/>
            <a:ext cx="771525" cy="1152525"/>
          </a:xfrm>
          <a:prstGeom prst="rect">
            <a:avLst/>
          </a:prstGeom>
          <a:noFill/>
          <a:ln w="9525">
            <a:noFill/>
            <a:miter lim="800000"/>
            <a:headEnd/>
            <a:tailEnd/>
          </a:ln>
        </p:spPr>
      </p:pic>
      <p:pic>
        <p:nvPicPr>
          <p:cNvPr id="7175" name="Picture 7"/>
          <p:cNvPicPr>
            <a:picLocks noChangeAspect="1" noChangeArrowheads="1"/>
          </p:cNvPicPr>
          <p:nvPr/>
        </p:nvPicPr>
        <p:blipFill>
          <a:blip r:embed="rId8" cstate="print"/>
          <a:srcRect/>
          <a:stretch>
            <a:fillRect/>
          </a:stretch>
        </p:blipFill>
        <p:spPr bwMode="auto">
          <a:xfrm>
            <a:off x="1066800" y="1600200"/>
            <a:ext cx="1752600" cy="409575"/>
          </a:xfrm>
          <a:prstGeom prst="rect">
            <a:avLst/>
          </a:prstGeom>
          <a:noFill/>
          <a:ln w="9525">
            <a:noFill/>
            <a:miter lim="800000"/>
            <a:headEnd/>
            <a:tailEnd/>
          </a:ln>
        </p:spPr>
      </p:pic>
      <p:pic>
        <p:nvPicPr>
          <p:cNvPr id="7176" name="Picture 8"/>
          <p:cNvPicPr>
            <a:picLocks noChangeAspect="1" noChangeArrowheads="1"/>
          </p:cNvPicPr>
          <p:nvPr/>
        </p:nvPicPr>
        <p:blipFill>
          <a:blip r:embed="rId9" cstate="print"/>
          <a:srcRect l="10625" t="15000" r="66875" b="77000"/>
          <a:stretch>
            <a:fillRect/>
          </a:stretch>
        </p:blipFill>
        <p:spPr bwMode="auto">
          <a:xfrm>
            <a:off x="914400" y="3962400"/>
            <a:ext cx="2743200" cy="609600"/>
          </a:xfrm>
          <a:prstGeom prst="rect">
            <a:avLst/>
          </a:prstGeom>
          <a:noFill/>
          <a:ln w="9525">
            <a:noFill/>
            <a:miter lim="800000"/>
            <a:headEnd/>
            <a:tailEnd/>
          </a:ln>
        </p:spPr>
      </p:pic>
      <p:pic>
        <p:nvPicPr>
          <p:cNvPr id="7177" name="Picture 9"/>
          <p:cNvPicPr>
            <a:picLocks noChangeAspect="1" noChangeArrowheads="1"/>
          </p:cNvPicPr>
          <p:nvPr/>
        </p:nvPicPr>
        <p:blipFill>
          <a:blip r:embed="rId10" cstate="print"/>
          <a:srcRect l="11250" t="15000" r="80000" b="78000"/>
          <a:stretch>
            <a:fillRect/>
          </a:stretch>
        </p:blipFill>
        <p:spPr bwMode="auto">
          <a:xfrm>
            <a:off x="6553200" y="1295400"/>
            <a:ext cx="1066800" cy="533400"/>
          </a:xfrm>
          <a:prstGeom prst="rect">
            <a:avLst/>
          </a:prstGeom>
          <a:noFill/>
          <a:ln w="9525">
            <a:noFill/>
            <a:miter lim="800000"/>
            <a:headEnd/>
            <a:tailEnd/>
          </a:ln>
        </p:spPr>
      </p:pic>
      <p:pic>
        <p:nvPicPr>
          <p:cNvPr id="7178" name="Picture 10"/>
          <p:cNvPicPr>
            <a:picLocks noChangeAspect="1" noChangeArrowheads="1"/>
          </p:cNvPicPr>
          <p:nvPr/>
        </p:nvPicPr>
        <p:blipFill>
          <a:blip r:embed="rId11" cstate="print"/>
          <a:srcRect l="10625" t="14604" r="73391" b="76872"/>
          <a:stretch>
            <a:fillRect/>
          </a:stretch>
        </p:blipFill>
        <p:spPr bwMode="auto">
          <a:xfrm>
            <a:off x="3962400" y="4876800"/>
            <a:ext cx="3200400" cy="1066800"/>
          </a:xfrm>
          <a:prstGeom prst="rect">
            <a:avLst/>
          </a:prstGeom>
          <a:noFill/>
          <a:ln w="9525">
            <a:noFill/>
            <a:miter lim="800000"/>
            <a:headEnd/>
            <a:tailEnd/>
          </a:ln>
        </p:spPr>
      </p:pic>
      <p:pic>
        <p:nvPicPr>
          <p:cNvPr id="7179" name="Picture 11"/>
          <p:cNvPicPr>
            <a:picLocks noChangeAspect="1" noChangeArrowheads="1"/>
          </p:cNvPicPr>
          <p:nvPr/>
        </p:nvPicPr>
        <p:blipFill>
          <a:blip r:embed="rId12" cstate="print"/>
          <a:srcRect l="12500" t="16000" r="73750" b="75000"/>
          <a:stretch>
            <a:fillRect/>
          </a:stretch>
        </p:blipFill>
        <p:spPr bwMode="auto">
          <a:xfrm>
            <a:off x="1219200" y="5105400"/>
            <a:ext cx="1676400" cy="685800"/>
          </a:xfrm>
          <a:prstGeom prst="rect">
            <a:avLst/>
          </a:prstGeom>
          <a:noFill/>
          <a:ln w="9525">
            <a:noFill/>
            <a:miter lim="800000"/>
            <a:headEnd/>
            <a:tailEnd/>
          </a:ln>
        </p:spPr>
      </p:pic>
      <p:sp>
        <p:nvSpPr>
          <p:cNvPr id="17" name="Rectangle 6"/>
          <p:cNvSpPr txBox="1">
            <a:spLocks noChangeArrowheads="1"/>
          </p:cNvSpPr>
          <p:nvPr/>
        </p:nvSpPr>
        <p:spPr bwMode="auto">
          <a:xfrm>
            <a:off x="-5410200" y="2743200"/>
            <a:ext cx="63246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536"/>
                                        </p:tgtEl>
                                        <p:attrNameLst>
                                          <p:attrName>style.visibility</p:attrName>
                                        </p:attrNameLst>
                                      </p:cBhvr>
                                      <p:to>
                                        <p:strVal val="visible"/>
                                      </p:to>
                                    </p:set>
                                    <p:animEffect transition="in" filter="dissolve">
                                      <p:cBhvr>
                                        <p:cTn id="7" dur="500"/>
                                        <p:tgtEl>
                                          <p:spTgt spid="22536"/>
                                        </p:tgtEl>
                                      </p:cBhvr>
                                    </p:animEffect>
                                  </p:childTnLst>
                                </p:cTn>
                              </p:par>
                            </p:childTnLst>
                          </p:cTn>
                        </p:par>
                        <p:par>
                          <p:cTn id="8" fill="hold">
                            <p:stCondLst>
                              <p:cond delay="500"/>
                            </p:stCondLst>
                            <p:childTnLst>
                              <p:par>
                                <p:cTn id="9" presetID="7" presetClass="entr" presetSubtype="4" fill="hold" grpId="0" nodeType="afterEffect" nodePh="1">
                                  <p:stCondLst>
                                    <p:cond delay="0"/>
                                  </p:stCondLst>
                                  <p:endCondLst>
                                    <p:cond evt="begin" delay="0">
                                      <p:tn val="9"/>
                                    </p:cond>
                                  </p:end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0" fill="hold"/>
                                        <p:tgtEl>
                                          <p:spTgt spid="17"/>
                                        </p:tgtEl>
                                        <p:attrNameLst>
                                          <p:attrName>ppt_x</p:attrName>
                                        </p:attrNameLst>
                                      </p:cBhvr>
                                      <p:tavLst>
                                        <p:tav tm="0">
                                          <p:val>
                                            <p:strVal val="#ppt_x"/>
                                          </p:val>
                                        </p:tav>
                                        <p:tav tm="100000">
                                          <p:val>
                                            <p:strVal val="#ppt_x"/>
                                          </p:val>
                                        </p:tav>
                                      </p:tavLst>
                                    </p:anim>
                                    <p:anim calcmode="lin" valueType="num">
                                      <p:cBhvr additive="base">
                                        <p:cTn id="12" dur="5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14400" y="0"/>
            <a:ext cx="8229600" cy="1143000"/>
          </a:xfrm>
          <a:prstGeom prst="rect">
            <a:avLst/>
          </a:prstGeom>
          <a:noFill/>
          <a:ln w="9525">
            <a:noFill/>
            <a:miter lim="800000"/>
            <a:headEnd/>
            <a:tailEnd/>
          </a:ln>
        </p:spPr>
        <p:txBody>
          <a:bodyPr anchor="ctr"/>
          <a:lstStyle/>
          <a:p>
            <a:r>
              <a:rPr lang="en-US" sz="4400">
                <a:solidFill>
                  <a:schemeClr val="tx2"/>
                </a:solidFill>
              </a:rPr>
              <a:t>CONCLUSION</a:t>
            </a:r>
            <a:endParaRPr lang="en-US">
              <a:solidFill>
                <a:schemeClr val="tx2"/>
              </a:solidFill>
            </a:endParaRPr>
          </a:p>
        </p:txBody>
      </p:sp>
      <p:sp>
        <p:nvSpPr>
          <p:cNvPr id="16387" name="Rectangle 5"/>
          <p:cNvSpPr>
            <a:spLocks noChangeArrowheads="1"/>
          </p:cNvSpPr>
          <p:nvPr/>
        </p:nvSpPr>
        <p:spPr bwMode="auto">
          <a:xfrm>
            <a:off x="5410200" y="228600"/>
            <a:ext cx="3295650" cy="366713"/>
          </a:xfrm>
          <a:prstGeom prst="rect">
            <a:avLst/>
          </a:prstGeom>
          <a:noFill/>
          <a:ln w="9525">
            <a:noFill/>
            <a:miter lim="800000"/>
            <a:headEnd/>
            <a:tailEnd/>
          </a:ln>
        </p:spPr>
        <p:txBody>
          <a:bodyPr wrap="none" anchor="ctr">
            <a:spAutoFit/>
          </a:bodyPr>
          <a:lstStyle/>
          <a:p>
            <a:pPr algn="ctr"/>
            <a:r>
              <a:rPr lang="en-US" b="1"/>
              <a:t>Digital Portfolio Assessment</a:t>
            </a:r>
            <a:endParaRPr lang="en-US"/>
          </a:p>
        </p:txBody>
      </p:sp>
      <p:sp>
        <p:nvSpPr>
          <p:cNvPr id="16390" name="Rectangle 6"/>
          <p:cNvSpPr>
            <a:spLocks noChangeArrowheads="1"/>
          </p:cNvSpPr>
          <p:nvPr/>
        </p:nvSpPr>
        <p:spPr bwMode="auto">
          <a:xfrm>
            <a:off x="914400" y="5943600"/>
            <a:ext cx="6432550" cy="369888"/>
          </a:xfrm>
          <a:prstGeom prst="rect">
            <a:avLst/>
          </a:prstGeom>
          <a:noFill/>
          <a:ln w="9525">
            <a:noFill/>
            <a:miter lim="800000"/>
            <a:headEnd/>
            <a:tailEnd/>
          </a:ln>
        </p:spPr>
        <p:txBody>
          <a:bodyPr anchor="ctr">
            <a:spAutoFit/>
          </a:bodyPr>
          <a:lstStyle/>
          <a:p>
            <a:pPr algn="ctr"/>
            <a:r>
              <a:rPr lang="en-US" b="1"/>
              <a:t>Presented by: </a:t>
            </a:r>
            <a:r>
              <a:rPr lang="en-US"/>
              <a:t>Linda Morris-Henry and Christina Smith</a:t>
            </a:r>
          </a:p>
        </p:txBody>
      </p:sp>
      <p:sp>
        <p:nvSpPr>
          <p:cNvPr id="16391" name="Rectangle 7"/>
          <p:cNvSpPr>
            <a:spLocks noChangeArrowheads="1"/>
          </p:cNvSpPr>
          <p:nvPr/>
        </p:nvSpPr>
        <p:spPr bwMode="auto">
          <a:xfrm>
            <a:off x="1066800" y="2201863"/>
            <a:ext cx="6400800" cy="369887"/>
          </a:xfrm>
          <a:prstGeom prst="rect">
            <a:avLst/>
          </a:prstGeom>
          <a:noFill/>
          <a:ln w="9525">
            <a:noFill/>
            <a:miter lim="800000"/>
            <a:headEnd/>
            <a:tailEnd/>
          </a:ln>
        </p:spPr>
        <p:txBody>
          <a:bodyPr anchor="ctr">
            <a:spAutoFit/>
          </a:bodyPr>
          <a:lstStyle/>
          <a:p>
            <a:endParaRPr lang="en-US" i="1"/>
          </a:p>
        </p:txBody>
      </p:sp>
      <p:pic>
        <p:nvPicPr>
          <p:cNvPr id="2" name="Picture 6"/>
          <p:cNvPicPr>
            <a:picLocks noChangeAspect="1" noChangeArrowheads="1"/>
          </p:cNvPicPr>
          <p:nvPr/>
        </p:nvPicPr>
        <p:blipFill>
          <a:blip r:embed="rId3" cstate="print"/>
          <a:srcRect l="38750" t="31000" r="14999" b="17999"/>
          <a:stretch>
            <a:fillRect/>
          </a:stretch>
        </p:blipFill>
        <p:spPr bwMode="auto">
          <a:xfrm>
            <a:off x="1143000" y="990600"/>
            <a:ext cx="6191250" cy="487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nodePh="1">
                                  <p:stCondLst>
                                    <p:cond delay="0"/>
                                  </p:stCondLst>
                                  <p:endCondLst>
                                    <p:cond evt="begin" delay="0">
                                      <p:tn val="5"/>
                                    </p:cond>
                                  </p:endCondLst>
                                  <p:childTnLst>
                                    <p:set>
                                      <p:cBhvr>
                                        <p:cTn id="6" dur="1" fill="hold">
                                          <p:stCondLst>
                                            <p:cond delay="0"/>
                                          </p:stCondLst>
                                        </p:cTn>
                                        <p:tgtEl>
                                          <p:spTgt spid="16391"/>
                                        </p:tgtEl>
                                        <p:attrNameLst>
                                          <p:attrName>style.visibility</p:attrName>
                                        </p:attrNameLst>
                                      </p:cBhvr>
                                      <p:to>
                                        <p:strVal val="visible"/>
                                      </p:to>
                                    </p:set>
                                    <p:anim calcmode="lin" valueType="num">
                                      <p:cBhvr additive="base">
                                        <p:cTn id="7" dur="5000" fill="hold"/>
                                        <p:tgtEl>
                                          <p:spTgt spid="16391"/>
                                        </p:tgtEl>
                                        <p:attrNameLst>
                                          <p:attrName>ppt_x</p:attrName>
                                        </p:attrNameLst>
                                      </p:cBhvr>
                                      <p:tavLst>
                                        <p:tav tm="0">
                                          <p:val>
                                            <p:strVal val="#ppt_x"/>
                                          </p:val>
                                        </p:tav>
                                        <p:tav tm="100000">
                                          <p:val>
                                            <p:strVal val="#ppt_x"/>
                                          </p:val>
                                        </p:tav>
                                      </p:tavLst>
                                    </p:anim>
                                    <p:anim calcmode="lin" valueType="num">
                                      <p:cBhvr additive="base">
                                        <p:cTn id="8" dur="5000" fill="hold"/>
                                        <p:tgtEl>
                                          <p:spTgt spid="1639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6390"/>
                                        </p:tgtEl>
                                        <p:attrNameLst>
                                          <p:attrName>style.visibility</p:attrName>
                                        </p:attrNameLst>
                                      </p:cBhvr>
                                      <p:to>
                                        <p:strVal val="visible"/>
                                      </p:to>
                                    </p:set>
                                    <p:animEffect transition="in" filter="dissolve">
                                      <p:cBhvr>
                                        <p:cTn id="13"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P spid="1639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smtClean="0"/>
          </a:p>
        </p:txBody>
      </p:sp>
      <p:sp>
        <p:nvSpPr>
          <p:cNvPr id="17411" name="Content Placeholder 2"/>
          <p:cNvSpPr>
            <a:spLocks noGrp="1"/>
          </p:cNvSpPr>
          <p:nvPr>
            <p:ph idx="1"/>
          </p:nvPr>
        </p:nvSpPr>
        <p:spPr/>
        <p:txBody>
          <a:bodyPr/>
          <a:lstStyle/>
          <a:p>
            <a:r>
              <a:rPr lang="en-US" dirty="0" smtClean="0"/>
              <a:t>What are some </a:t>
            </a:r>
            <a:r>
              <a:rPr lang="en-US" dirty="0" smtClean="0"/>
              <a:t>e-Portfolio examples </a:t>
            </a:r>
            <a:r>
              <a:rPr lang="en-US" dirty="0" smtClean="0"/>
              <a:t>that you are familiar with?</a:t>
            </a:r>
          </a:p>
          <a:p>
            <a:endParaRPr lang="en-US" dirty="0" smtClean="0"/>
          </a:p>
          <a:p>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References</a:t>
            </a:r>
          </a:p>
        </p:txBody>
      </p:sp>
      <p:sp>
        <p:nvSpPr>
          <p:cNvPr id="18435" name="Content Placeholder 2"/>
          <p:cNvSpPr>
            <a:spLocks noGrp="1"/>
          </p:cNvSpPr>
          <p:nvPr>
            <p:ph idx="1"/>
          </p:nvPr>
        </p:nvSpPr>
        <p:spPr/>
        <p:txBody>
          <a:bodyPr/>
          <a:lstStyle/>
          <a:p>
            <a:pPr>
              <a:buFontTx/>
              <a:buNone/>
            </a:pPr>
            <a:r>
              <a:rPr lang="en-US" sz="1200" smtClean="0"/>
              <a:t>Arter, J. &amp; Spandel, V. (1992).  NCME Instructional Module: Using portfolios of student work in instruction and assessment. Educational Measurement: Issues and Practice, 11(1), 36-44.  Retrieved September 27, 2010 from </a:t>
            </a:r>
            <a:r>
              <a:rPr lang="en-US" sz="1200" u="sng" smtClean="0">
                <a:hlinkClick r:id="rId2"/>
              </a:rPr>
              <a:t>http://www.ncme.org/pubs/items/18.pdf</a:t>
            </a:r>
            <a:endParaRPr lang="en-US" sz="1200" smtClean="0"/>
          </a:p>
          <a:p>
            <a:pPr>
              <a:buFontTx/>
              <a:buNone/>
            </a:pPr>
            <a:r>
              <a:rPr lang="en-US" sz="1200" smtClean="0"/>
              <a:t> </a:t>
            </a:r>
          </a:p>
          <a:p>
            <a:pPr>
              <a:buFontTx/>
              <a:buNone/>
            </a:pPr>
            <a:r>
              <a:rPr lang="en-US" sz="1200" smtClean="0"/>
              <a:t>Barrett, Helen C., Ph.D (2004), “Picture of Electronic Portfolios”,</a:t>
            </a:r>
          </a:p>
          <a:p>
            <a:pPr>
              <a:buFontTx/>
              <a:buNone/>
            </a:pPr>
            <a:r>
              <a:rPr lang="en-US" sz="1200" u="sng" smtClean="0">
                <a:hlinkClick r:id="rId3"/>
              </a:rPr>
              <a:t>http://electronicportfolios.com/digistory/ePortfolioStory.pdf</a:t>
            </a:r>
            <a:r>
              <a:rPr lang="en-US" sz="1200" smtClean="0"/>
              <a:t> Retrieved 14 September 2010</a:t>
            </a:r>
          </a:p>
          <a:p>
            <a:pPr>
              <a:buFontTx/>
              <a:buNone/>
            </a:pPr>
            <a:r>
              <a:rPr lang="en-US" sz="1200" smtClean="0"/>
              <a:t> </a:t>
            </a:r>
          </a:p>
          <a:p>
            <a:pPr>
              <a:buFontTx/>
              <a:buNone/>
            </a:pPr>
            <a:r>
              <a:rPr lang="en-US" sz="1200" smtClean="0"/>
              <a:t>Barrett, Helen C., Ph.D. (2008), “Categories of E-Portfolio Tools”, </a:t>
            </a:r>
          </a:p>
          <a:p>
            <a:pPr>
              <a:buFontTx/>
              <a:buNone/>
            </a:pPr>
            <a:r>
              <a:rPr lang="en-US" sz="1200" u="sng" smtClean="0">
                <a:hlinkClick r:id="rId4"/>
              </a:rPr>
              <a:t>http://electronicportfolios.com/categories.html</a:t>
            </a:r>
            <a:r>
              <a:rPr lang="en-US" sz="1200" smtClean="0"/>
              <a:t> , Retrieved 14 September 2008</a:t>
            </a:r>
          </a:p>
          <a:p>
            <a:pPr>
              <a:buFontTx/>
              <a:buNone/>
            </a:pPr>
            <a:r>
              <a:rPr lang="en-US" sz="1200" smtClean="0"/>
              <a:t> </a:t>
            </a:r>
          </a:p>
          <a:p>
            <a:pPr>
              <a:buFontTx/>
              <a:buNone/>
            </a:pPr>
            <a:r>
              <a:rPr lang="en-US" sz="1200" smtClean="0"/>
              <a:t>Barrett, H. (2006) Using Electronic Portfolios for Classroom Assessment. </a:t>
            </a:r>
            <a:r>
              <a:rPr lang="en-US" sz="1200" i="1" smtClean="0"/>
              <a:t>Connected </a:t>
            </a:r>
            <a:endParaRPr lang="en-US" sz="1200" smtClean="0"/>
          </a:p>
          <a:p>
            <a:pPr>
              <a:buFontTx/>
              <a:buNone/>
            </a:pPr>
            <a:r>
              <a:rPr lang="en-US" sz="1200" i="1" smtClean="0"/>
              <a:t>Newsletter </a:t>
            </a:r>
            <a:r>
              <a:rPr lang="en-US" sz="1200" smtClean="0"/>
              <a:t>13(2) _ 4-6.</a:t>
            </a:r>
            <a:r>
              <a:rPr lang="en-US" sz="1200" i="1" smtClean="0"/>
              <a:t> </a:t>
            </a:r>
            <a:r>
              <a:rPr lang="en-US" sz="1200" smtClean="0"/>
              <a:t> Retrieved 27 September 2010 from, </a:t>
            </a:r>
          </a:p>
          <a:p>
            <a:pPr>
              <a:buFontTx/>
              <a:buNone/>
            </a:pPr>
            <a:r>
              <a:rPr lang="en-US" sz="1200" u="sng" smtClean="0">
                <a:hlinkClick r:id="rId5"/>
              </a:rPr>
              <a:t>http://electronicportfolios.com/portfolios/ConnectedNewsletter-final.pdf</a:t>
            </a:r>
            <a:endParaRPr lang="en-US" sz="1200" smtClean="0"/>
          </a:p>
          <a:p>
            <a:pPr>
              <a:buFontTx/>
              <a:buNone/>
            </a:pPr>
            <a:r>
              <a:rPr lang="en-US" sz="1200" smtClean="0"/>
              <a:t> </a:t>
            </a:r>
          </a:p>
          <a:p>
            <a:pPr>
              <a:buFontTx/>
              <a:buNone/>
            </a:pPr>
            <a:r>
              <a:rPr lang="en-US" sz="1200" smtClean="0"/>
              <a:t>Baeten, M., et. al., (2008). Students' approaches to learning and assessment </a:t>
            </a:r>
          </a:p>
          <a:p>
            <a:pPr>
              <a:buFontTx/>
              <a:buNone/>
            </a:pPr>
            <a:r>
              <a:rPr lang="en-US" sz="1200" smtClean="0"/>
              <a:t>preferences in a portfolio-based learning environment [Part of a special issue entitled Effects of constructivist learning environments]. </a:t>
            </a:r>
            <a:r>
              <a:rPr lang="en-US" sz="1200" i="1" smtClean="0"/>
              <a:t>Instructional Science v. 36</a:t>
            </a:r>
            <a:r>
              <a:rPr lang="en-US" sz="1200" smtClean="0"/>
              <a:t> ( 5/6) (September 2008) p. 359-74</a:t>
            </a:r>
          </a:p>
          <a:p>
            <a:pPr>
              <a:buFontTx/>
              <a:buNone/>
            </a:pPr>
            <a:r>
              <a:rPr lang="en-US" sz="1200" smtClean="0"/>
              <a:t> </a:t>
            </a:r>
          </a:p>
          <a:p>
            <a:pPr>
              <a:buFontTx/>
              <a:buNone/>
            </a:pPr>
            <a:r>
              <a:rPr lang="en-US" sz="1200" smtClean="0"/>
              <a:t>California Department of Education. (1997). Middle school and high school transitional portfolios and guides. Retrieved 14 September 2010 from, http://www.dcn-cde.ca.gov/portfolios.htm.  </a:t>
            </a:r>
          </a:p>
          <a:p>
            <a:pPr>
              <a:buFontTx/>
              <a:buNone/>
            </a:pPr>
            <a:r>
              <a:rPr lang="en-US" sz="1200" smtClean="0"/>
              <a:t> </a:t>
            </a:r>
          </a:p>
          <a:p>
            <a:pPr>
              <a:buFontTx/>
              <a:buNone/>
            </a:pPr>
            <a:r>
              <a:rPr lang="en-US" sz="1200" smtClean="0"/>
              <a:t>Coalition of Essential Schools. (2002), Resources. Retrieved 14 September 2010 from, </a:t>
            </a:r>
            <a:r>
              <a:rPr lang="en-US" sz="1200" i="1" smtClean="0"/>
              <a:t> </a:t>
            </a:r>
            <a:endParaRPr lang="en-US" sz="1200" b="1" smtClean="0"/>
          </a:p>
          <a:p>
            <a:pPr>
              <a:buFontTx/>
              <a:buNone/>
            </a:pPr>
            <a:r>
              <a:rPr lang="en-US" sz="1200" u="sng" smtClean="0">
                <a:hlinkClick r:id="rId6"/>
              </a:rPr>
              <a:t>http://www.essentialschools.org/pub/ces_docs/resources/dp/cet.html</a:t>
            </a:r>
            <a:r>
              <a:rPr lang="en-US" sz="1200" smtClean="0"/>
              <a:t>  </a:t>
            </a:r>
          </a:p>
          <a:p>
            <a:endParaRPr 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References (con’t)</a:t>
            </a:r>
          </a:p>
        </p:txBody>
      </p:sp>
      <p:sp>
        <p:nvSpPr>
          <p:cNvPr id="19459" name="Content Placeholder 2"/>
          <p:cNvSpPr>
            <a:spLocks noGrp="1"/>
          </p:cNvSpPr>
          <p:nvPr>
            <p:ph idx="1"/>
          </p:nvPr>
        </p:nvSpPr>
        <p:spPr/>
        <p:txBody>
          <a:bodyPr/>
          <a:lstStyle/>
          <a:p>
            <a:pPr>
              <a:buFontTx/>
              <a:buNone/>
            </a:pPr>
            <a:r>
              <a:rPr lang="en-US" sz="1600" smtClean="0"/>
              <a:t>FACTS.org (2008), “Career Portfolios”, </a:t>
            </a:r>
            <a:r>
              <a:rPr lang="en-US" sz="1600" u="sng" smtClean="0">
                <a:hlinkClick r:id="rId2"/>
              </a:rPr>
              <a:t>http://facts23.facts.org/portfolio/index.jsp?pageId=060501</a:t>
            </a:r>
            <a:r>
              <a:rPr lang="en-US" sz="1600" smtClean="0"/>
              <a:t> Retrieved 14 September 2010.</a:t>
            </a:r>
          </a:p>
          <a:p>
            <a:pPr>
              <a:buFontTx/>
              <a:buNone/>
            </a:pPr>
            <a:r>
              <a:rPr lang="en-US" sz="1600" smtClean="0"/>
              <a:t> </a:t>
            </a:r>
          </a:p>
          <a:p>
            <a:pPr>
              <a:buFontTx/>
              <a:buNone/>
            </a:pPr>
            <a:r>
              <a:rPr lang="en-US" sz="1600" smtClean="0"/>
              <a:t>ISTE. (2008). National educational technology standards and performance indicators for teachers. Retrieved 20 September 2010 from, </a:t>
            </a:r>
            <a:r>
              <a:rPr lang="en-US" sz="1600" u="sng" smtClean="0">
                <a:hlinkClick r:id="rId3"/>
              </a:rPr>
              <a:t>http://www.iste.org/Content/NavigationMenu/NETS/ForTeachers/2008Standards/NETS_T_Standards_Final.pdf</a:t>
            </a:r>
            <a:endParaRPr lang="en-US" sz="1600" smtClean="0"/>
          </a:p>
          <a:p>
            <a:pPr>
              <a:buFontTx/>
              <a:buNone/>
            </a:pPr>
            <a:r>
              <a:rPr lang="en-US" sz="1600" smtClean="0"/>
              <a:t> </a:t>
            </a:r>
          </a:p>
          <a:p>
            <a:pPr>
              <a:buFontTx/>
              <a:buNone/>
            </a:pPr>
            <a:r>
              <a:rPr lang="en-US" sz="1600" smtClean="0"/>
              <a:t>Franklin, Teresa (2005). Seeking an electronic portfolio solution: A case study. Retrieved 27 September 2010 from, http://www.iste.org/Content/NavigationMenu/Research/NECC_Research_Paper_Archives/NECC_2005/Franklin-Teresa-NECC05.pdf</a:t>
            </a:r>
          </a:p>
          <a:p>
            <a:pPr>
              <a:buFontTx/>
              <a:buNone/>
            </a:pPr>
            <a:r>
              <a:rPr lang="en-US" sz="1600" smtClean="0"/>
              <a:t> </a:t>
            </a:r>
          </a:p>
          <a:p>
            <a:pPr>
              <a:buFontTx/>
              <a:buNone/>
            </a:pPr>
            <a:r>
              <a:rPr lang="en-US" sz="1600" smtClean="0"/>
              <a:t>Lankes, A. (1995). Electronic Portfolios: A New Idea in</a:t>
            </a:r>
            <a:r>
              <a:rPr lang="en-US" sz="1600" b="1" smtClean="0"/>
              <a:t> </a:t>
            </a:r>
            <a:r>
              <a:rPr lang="en-US" sz="1600" smtClean="0"/>
              <a:t>Assessment.  Eric. ED390377</a:t>
            </a:r>
          </a:p>
          <a:p>
            <a:pPr>
              <a:buFontTx/>
              <a:buNone/>
            </a:pPr>
            <a:r>
              <a:rPr lang="en-US" sz="1600" smtClean="0"/>
              <a:t>Retrieved September 27, 2010 from </a:t>
            </a:r>
            <a:r>
              <a:rPr lang="en-US" sz="1600" u="sng" smtClean="0">
                <a:hlinkClick r:id="rId4"/>
              </a:rPr>
              <a:t>http://www.ipm.edu.mo/update/intranet/dap/tt_hedu_evaluate/student/01.pdf</a:t>
            </a:r>
            <a:endParaRPr lang="en-US" sz="1600" smtClean="0"/>
          </a:p>
          <a:p>
            <a:endParaRPr 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References</a:t>
            </a:r>
          </a:p>
        </p:txBody>
      </p:sp>
      <p:sp>
        <p:nvSpPr>
          <p:cNvPr id="20483" name="Content Placeholder 2"/>
          <p:cNvSpPr>
            <a:spLocks noGrp="1"/>
          </p:cNvSpPr>
          <p:nvPr>
            <p:ph idx="1"/>
          </p:nvPr>
        </p:nvSpPr>
        <p:spPr/>
        <p:txBody>
          <a:bodyPr/>
          <a:lstStyle/>
          <a:p>
            <a:pPr>
              <a:buFontTx/>
              <a:buNone/>
            </a:pPr>
            <a:r>
              <a:rPr lang="en-US" sz="1400" smtClean="0"/>
              <a:t>Lester, J.  &amp; Perry, N. (1995). Assessing career development with portfolios.  ERIC Digest Identifier: ED391110 . Retrieved September 27, 2010 from </a:t>
            </a:r>
            <a:r>
              <a:rPr lang="en-US" sz="1400" u="sng" smtClean="0">
                <a:hlinkClick r:id="rId2"/>
              </a:rPr>
              <a:t>http://www.ericdigests.org/1996-3/development.htm</a:t>
            </a:r>
            <a:endParaRPr lang="en-US" sz="1400" smtClean="0"/>
          </a:p>
          <a:p>
            <a:pPr>
              <a:buFontTx/>
              <a:buNone/>
            </a:pPr>
            <a:r>
              <a:rPr lang="en-US" sz="1400" smtClean="0"/>
              <a:t> </a:t>
            </a:r>
          </a:p>
          <a:p>
            <a:pPr>
              <a:buFontTx/>
              <a:buNone/>
            </a:pPr>
            <a:r>
              <a:rPr lang="en-US" sz="1400" smtClean="0"/>
              <a:t>Lombardi, J. To portfolio or not to portfolio: Helpful or hyped?. College Teaching v. 56 no. 1 (Winter 2008) p. 7-10. </a:t>
            </a:r>
          </a:p>
          <a:p>
            <a:pPr>
              <a:buFontTx/>
              <a:buNone/>
            </a:pPr>
            <a:r>
              <a:rPr lang="en-US" sz="1400" smtClean="0"/>
              <a:t> </a:t>
            </a:r>
          </a:p>
          <a:p>
            <a:pPr>
              <a:buFontTx/>
              <a:buNone/>
            </a:pPr>
            <a:r>
              <a:rPr lang="en-US" sz="1400" smtClean="0"/>
              <a:t>Mueller, Jon.  (2008). Authentic assessment toolbox. Retrieved 20 September 2010 from,</a:t>
            </a:r>
          </a:p>
          <a:p>
            <a:pPr>
              <a:buFontTx/>
              <a:buNone/>
            </a:pPr>
            <a:r>
              <a:rPr lang="en-US" sz="1400" u="sng" smtClean="0">
                <a:hlinkClick r:id="rId3"/>
              </a:rPr>
              <a:t>http://jonathan.mueller.faculty.noctrl.edu/toolbox/portfolios.htm   </a:t>
            </a:r>
            <a:endParaRPr lang="en-US" sz="1400" smtClean="0"/>
          </a:p>
          <a:p>
            <a:pPr>
              <a:buFontTx/>
              <a:buNone/>
            </a:pPr>
            <a:r>
              <a:rPr lang="en-US" sz="1400" smtClean="0"/>
              <a:t> </a:t>
            </a:r>
          </a:p>
          <a:p>
            <a:pPr>
              <a:buFontTx/>
              <a:buNone/>
            </a:pPr>
            <a:r>
              <a:rPr lang="en-US" sz="1400" smtClean="0"/>
              <a:t>Niguidula, </a:t>
            </a:r>
            <a:r>
              <a:rPr lang="en-US" sz="1400" smtClean="0">
                <a:hlinkClick r:id="rId4"/>
              </a:rPr>
              <a:t>David. (2001). </a:t>
            </a:r>
            <a:r>
              <a:rPr lang="en-US" sz="1400" smtClean="0"/>
              <a:t> A richer picture of student performance. Retrieved 14 September 2010 from, </a:t>
            </a:r>
            <a:r>
              <a:rPr lang="en-US" sz="1400" u="sng" smtClean="0">
                <a:hlinkClick r:id="rId5"/>
              </a:rPr>
              <a:t>http://www.essentialschools.org/pub/ces_docs/resources/dp/cet.html</a:t>
            </a:r>
            <a:r>
              <a:rPr lang="en-US" sz="1400" smtClean="0"/>
              <a:t>  </a:t>
            </a:r>
            <a:endParaRPr lang="en-US" sz="1400" b="1" smtClean="0"/>
          </a:p>
          <a:p>
            <a:pPr>
              <a:buFontTx/>
              <a:buNone/>
            </a:pPr>
            <a:r>
              <a:rPr lang="en-US" sz="1400" smtClean="0"/>
              <a:t> </a:t>
            </a:r>
          </a:p>
          <a:p>
            <a:pPr>
              <a:buFontTx/>
              <a:buNone/>
            </a:pPr>
            <a:r>
              <a:rPr lang="en-US" sz="1400" smtClean="0"/>
              <a:t>Richer Picture. (2008). A digital picture of student achievement. Retrieved 23 September 23, 2010 from, </a:t>
            </a:r>
            <a:r>
              <a:rPr lang="en-US" sz="1400" u="sng" smtClean="0">
                <a:hlinkClick r:id="rId6"/>
              </a:rPr>
              <a:t>http://www.richerpicture.com/samples.php#elementary</a:t>
            </a:r>
            <a:r>
              <a:rPr lang="en-US" sz="1400" smtClean="0"/>
              <a:t> </a:t>
            </a:r>
          </a:p>
          <a:p>
            <a:pPr>
              <a:buFontTx/>
              <a:buNone/>
            </a:pPr>
            <a:r>
              <a:rPr lang="en-US" sz="1400" smtClean="0"/>
              <a:t> </a:t>
            </a:r>
          </a:p>
          <a:p>
            <a:pPr>
              <a:buFontTx/>
              <a:buNone/>
            </a:pPr>
            <a:r>
              <a:rPr lang="en-US" sz="1400" smtClean="0"/>
              <a:t>Ring, G., Foti, S. (2003).  Addressing standards at the program level with electronic portfolios. </a:t>
            </a:r>
            <a:r>
              <a:rPr lang="en-US" sz="1400" i="1" smtClean="0"/>
              <a:t>Tech Trends. </a:t>
            </a:r>
            <a:r>
              <a:rPr lang="en-US" sz="1400" smtClean="0"/>
              <a:t>47(2) 28-33.  </a:t>
            </a:r>
          </a:p>
          <a:p>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Quick Overview</a:t>
            </a:r>
          </a:p>
        </p:txBody>
      </p:sp>
      <p:sp>
        <p:nvSpPr>
          <p:cNvPr id="4099" name="Rectangle 4"/>
          <p:cNvSpPr>
            <a:spLocks noChangeArrowheads="1"/>
          </p:cNvSpPr>
          <p:nvPr/>
        </p:nvSpPr>
        <p:spPr bwMode="auto">
          <a:xfrm>
            <a:off x="6705600" y="228600"/>
            <a:ext cx="1885950" cy="366713"/>
          </a:xfrm>
          <a:prstGeom prst="rect">
            <a:avLst/>
          </a:prstGeom>
          <a:noFill/>
          <a:ln w="9525">
            <a:noFill/>
            <a:miter lim="800000"/>
            <a:headEnd/>
            <a:tailEnd/>
          </a:ln>
        </p:spPr>
        <p:txBody>
          <a:bodyPr wrap="none" anchor="ctr">
            <a:spAutoFit/>
          </a:bodyPr>
          <a:lstStyle/>
          <a:p>
            <a:pPr algn="ctr"/>
            <a:r>
              <a:rPr lang="en-US" b="1"/>
              <a:t>Digital Portfolio</a:t>
            </a:r>
            <a:endParaRPr lang="en-US"/>
          </a:p>
        </p:txBody>
      </p:sp>
      <p:sp>
        <p:nvSpPr>
          <p:cNvPr id="4100" name="TextBox 7"/>
          <p:cNvSpPr txBox="1">
            <a:spLocks noChangeArrowheads="1"/>
          </p:cNvSpPr>
          <p:nvPr/>
        </p:nvSpPr>
        <p:spPr bwMode="auto">
          <a:xfrm>
            <a:off x="914400" y="1447800"/>
            <a:ext cx="6934200" cy="4678204"/>
          </a:xfrm>
          <a:prstGeom prst="rect">
            <a:avLst/>
          </a:prstGeom>
          <a:noFill/>
          <a:ln w="9525">
            <a:noFill/>
            <a:miter lim="800000"/>
            <a:headEnd/>
            <a:tailEnd/>
          </a:ln>
        </p:spPr>
        <p:txBody>
          <a:bodyPr wrap="square">
            <a:spAutoFit/>
          </a:bodyPr>
          <a:lstStyle/>
          <a:p>
            <a:r>
              <a:rPr lang="en-US" sz="2800" dirty="0" smtClean="0"/>
              <a:t>Portfolios can serve multi –purpose. </a:t>
            </a:r>
          </a:p>
          <a:p>
            <a:pPr lvl="1">
              <a:buFont typeface="Wingdings" pitchFamily="2" charset="2"/>
              <a:buChar char="ü"/>
            </a:pPr>
            <a:r>
              <a:rPr lang="en-US" sz="2800" dirty="0" smtClean="0"/>
              <a:t>1. Growth Portfolio (support learning)</a:t>
            </a:r>
          </a:p>
          <a:p>
            <a:pPr lvl="1">
              <a:buFont typeface="Wingdings" pitchFamily="2" charset="2"/>
              <a:buChar char="ü"/>
            </a:pPr>
            <a:r>
              <a:rPr lang="en-US" sz="2800" dirty="0" smtClean="0"/>
              <a:t>2. Showcase Portfolio (supports employment)</a:t>
            </a:r>
          </a:p>
          <a:p>
            <a:pPr lvl="1">
              <a:buFont typeface="Wingdings" pitchFamily="2" charset="2"/>
              <a:buChar char="ü"/>
            </a:pPr>
            <a:r>
              <a:rPr lang="en-US" sz="2800" dirty="0" smtClean="0"/>
              <a:t>3. Assessment/Evaluation Portfolio</a:t>
            </a:r>
          </a:p>
          <a:p>
            <a:endParaRPr lang="en-US" sz="2800" dirty="0" smtClean="0"/>
          </a:p>
          <a:p>
            <a:r>
              <a:rPr lang="en-US" sz="2800" dirty="0" smtClean="0"/>
              <a:t>Survey</a:t>
            </a:r>
            <a:endParaRPr lang="en-US" sz="2800" dirty="0"/>
          </a:p>
          <a:p>
            <a:pPr marL="514350" indent="-514350">
              <a:buAutoNum type="arabicPeriod"/>
            </a:pPr>
            <a:r>
              <a:rPr lang="en-US" sz="2800" dirty="0" smtClean="0"/>
              <a:t>How </a:t>
            </a:r>
            <a:r>
              <a:rPr lang="en-US" sz="2800" dirty="0"/>
              <a:t>many of you have an organized e-Portfolio?</a:t>
            </a:r>
          </a:p>
          <a:p>
            <a:pPr marL="514350" indent="-514350">
              <a:buAutoNum type="arabicPeriod"/>
            </a:pPr>
            <a:r>
              <a:rPr lang="en-US" sz="2800" dirty="0" smtClean="0"/>
              <a:t>2. Do </a:t>
            </a:r>
            <a:r>
              <a:rPr lang="en-US" sz="2800" dirty="0"/>
              <a:t>you think you need one?</a:t>
            </a:r>
          </a:p>
          <a:p>
            <a:endParaRPr lang="en-US" dirty="0"/>
          </a:p>
        </p:txBody>
      </p:sp>
      <p:sp>
        <p:nvSpPr>
          <p:cNvPr id="4101" name="Rectangle 8"/>
          <p:cNvSpPr>
            <a:spLocks noChangeArrowheads="1"/>
          </p:cNvSpPr>
          <p:nvPr/>
        </p:nvSpPr>
        <p:spPr bwMode="auto">
          <a:xfrm>
            <a:off x="914400" y="838200"/>
            <a:ext cx="6781800" cy="584775"/>
          </a:xfrm>
          <a:prstGeom prst="rect">
            <a:avLst/>
          </a:prstGeom>
          <a:noFill/>
          <a:ln w="9525">
            <a:noFill/>
            <a:miter lim="800000"/>
            <a:headEnd/>
            <a:tailEnd/>
          </a:ln>
        </p:spPr>
        <p:txBody>
          <a:bodyPr>
            <a:spAutoFit/>
          </a:bodyPr>
          <a:lstStyle/>
          <a:p>
            <a:pPr algn="ctr"/>
            <a:r>
              <a:rPr lang="en-US" sz="3200" dirty="0" smtClean="0"/>
              <a:t>Types of e-Portfolios</a:t>
            </a:r>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Portfolio</a:t>
            </a:r>
            <a:endParaRPr lang="en-US" dirty="0"/>
          </a:p>
        </p:txBody>
      </p:sp>
      <p:sp>
        <p:nvSpPr>
          <p:cNvPr id="3" name="Content Placeholder 2"/>
          <p:cNvSpPr>
            <a:spLocks noGrp="1"/>
          </p:cNvSpPr>
          <p:nvPr>
            <p:ph idx="1"/>
          </p:nvPr>
        </p:nvSpPr>
        <p:spPr>
          <a:xfrm>
            <a:off x="914400" y="1143000"/>
            <a:ext cx="6781800" cy="4267200"/>
          </a:xfrm>
        </p:spPr>
        <p:txBody>
          <a:bodyPr/>
          <a:lstStyle/>
          <a:p>
            <a:pPr>
              <a:buFont typeface="Wingdings" pitchFamily="2" charset="2"/>
              <a:buChar char="ü"/>
            </a:pPr>
            <a:r>
              <a:rPr lang="en-US" dirty="0" smtClean="0"/>
              <a:t>Show growth or change over time</a:t>
            </a:r>
          </a:p>
          <a:p>
            <a:pPr>
              <a:buFont typeface="Wingdings" pitchFamily="2" charset="2"/>
              <a:buChar char="ü"/>
            </a:pPr>
            <a:r>
              <a:rPr lang="en-US" dirty="0" smtClean="0"/>
              <a:t>Help develop process skills such as self-evaluation and goal-setting</a:t>
            </a:r>
          </a:p>
          <a:p>
            <a:pPr>
              <a:buFont typeface="Wingdings" pitchFamily="2" charset="2"/>
              <a:buChar char="ü"/>
            </a:pPr>
            <a:r>
              <a:rPr lang="en-US" dirty="0" smtClean="0"/>
              <a:t>Identify strengths and weaknesses</a:t>
            </a:r>
          </a:p>
          <a:p>
            <a:pPr>
              <a:buFont typeface="Wingdings" pitchFamily="2" charset="2"/>
              <a:buChar char="ü"/>
            </a:pPr>
            <a:r>
              <a:rPr lang="en-US" dirty="0" smtClean="0"/>
              <a:t>Track the development of one more products/performances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Showcase Portfolio</a:t>
            </a:r>
          </a:p>
        </p:txBody>
      </p:sp>
      <p:sp>
        <p:nvSpPr>
          <p:cNvPr id="4099" name="Rectangle 4"/>
          <p:cNvSpPr>
            <a:spLocks noChangeArrowheads="1"/>
          </p:cNvSpPr>
          <p:nvPr/>
        </p:nvSpPr>
        <p:spPr bwMode="auto">
          <a:xfrm>
            <a:off x="6705600" y="228600"/>
            <a:ext cx="1885950" cy="366713"/>
          </a:xfrm>
          <a:prstGeom prst="rect">
            <a:avLst/>
          </a:prstGeom>
          <a:noFill/>
          <a:ln w="9525">
            <a:noFill/>
            <a:miter lim="800000"/>
            <a:headEnd/>
            <a:tailEnd/>
          </a:ln>
        </p:spPr>
        <p:txBody>
          <a:bodyPr wrap="none" anchor="ctr">
            <a:spAutoFit/>
          </a:bodyPr>
          <a:lstStyle/>
          <a:p>
            <a:pPr algn="ctr"/>
            <a:r>
              <a:rPr lang="en-US" b="1"/>
              <a:t>Digital Portfolio</a:t>
            </a:r>
            <a:endParaRPr lang="en-US"/>
          </a:p>
        </p:txBody>
      </p:sp>
      <p:sp>
        <p:nvSpPr>
          <p:cNvPr id="6" name="Rectangle 5"/>
          <p:cNvSpPr/>
          <p:nvPr/>
        </p:nvSpPr>
        <p:spPr>
          <a:xfrm>
            <a:off x="914400" y="1295400"/>
            <a:ext cx="6477000" cy="3539430"/>
          </a:xfrm>
          <a:prstGeom prst="rect">
            <a:avLst/>
          </a:prstGeom>
        </p:spPr>
        <p:txBody>
          <a:bodyPr wrap="square">
            <a:spAutoFit/>
          </a:bodyPr>
          <a:lstStyle/>
          <a:p>
            <a:pPr>
              <a:buFont typeface="Wingdings" pitchFamily="2" charset="2"/>
              <a:buChar char="ü"/>
            </a:pPr>
            <a:r>
              <a:rPr lang="en-US" sz="2800" dirty="0" smtClean="0"/>
              <a:t>Showcase end-of-year/semester accomplishments</a:t>
            </a:r>
          </a:p>
          <a:p>
            <a:pPr>
              <a:buFont typeface="Wingdings" pitchFamily="2" charset="2"/>
              <a:buChar char="ü"/>
            </a:pPr>
            <a:r>
              <a:rPr lang="en-US" sz="2800" dirty="0" smtClean="0"/>
              <a:t>Prepare a sample of best work for employment or college admission</a:t>
            </a:r>
          </a:p>
          <a:p>
            <a:pPr>
              <a:buFont typeface="Wingdings" pitchFamily="2" charset="2"/>
              <a:buChar char="ü"/>
            </a:pPr>
            <a:r>
              <a:rPr lang="en-US" sz="2800" dirty="0" smtClean="0"/>
              <a:t>Showcase student perceptions of favorite, best or most important work</a:t>
            </a:r>
          </a:p>
          <a:p>
            <a:pPr>
              <a:buFont typeface="Wingdings" pitchFamily="2" charset="2"/>
              <a:buChar char="ü"/>
            </a:pPr>
            <a:r>
              <a:rPr lang="en-US" sz="2800" dirty="0" smtClean="0"/>
              <a:t>Communicate a student's current aptitudes to future teachers</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Portfolio</a:t>
            </a:r>
            <a:endParaRPr lang="en-US" dirty="0"/>
          </a:p>
        </p:txBody>
      </p:sp>
      <p:sp>
        <p:nvSpPr>
          <p:cNvPr id="3" name="Content Placeholder 2"/>
          <p:cNvSpPr>
            <a:spLocks noGrp="1"/>
          </p:cNvSpPr>
          <p:nvPr>
            <p:ph idx="1"/>
          </p:nvPr>
        </p:nvSpPr>
        <p:spPr/>
        <p:txBody>
          <a:bodyPr/>
          <a:lstStyle/>
          <a:p>
            <a:pPr>
              <a:buFont typeface="Wingdings" pitchFamily="2" charset="2"/>
              <a:buChar char="ü"/>
            </a:pPr>
            <a:r>
              <a:rPr lang="en-US" dirty="0" smtClean="0"/>
              <a:t>To document achievement for grading purposes</a:t>
            </a:r>
          </a:p>
          <a:p>
            <a:pPr>
              <a:buFont typeface="Wingdings" pitchFamily="2" charset="2"/>
              <a:buChar char="ü"/>
            </a:pPr>
            <a:r>
              <a:rPr lang="en-US" dirty="0" smtClean="0"/>
              <a:t>To document progress towards standards</a:t>
            </a:r>
          </a:p>
          <a:p>
            <a:pPr>
              <a:buFont typeface="Wingdings" pitchFamily="2" charset="2"/>
              <a:buChar char="ü"/>
            </a:pPr>
            <a:r>
              <a:rPr lang="en-US" dirty="0" smtClean="0"/>
              <a:t>To place students appropriately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p:cNvPicPr>
            <a:picLocks noGrp="1" noChangeAspect="1" noChangeArrowheads="1"/>
          </p:cNvPicPr>
          <p:nvPr>
            <p:ph idx="1"/>
          </p:nvPr>
        </p:nvPicPr>
        <p:blipFill>
          <a:blip r:embed="rId3" cstate="print"/>
          <a:srcRect l="16690" t="23647" r="14325" b="6845"/>
          <a:stretch>
            <a:fillRect/>
          </a:stretch>
        </p:blipFill>
        <p:spPr>
          <a:xfrm>
            <a:off x="0" y="533400"/>
            <a:ext cx="9144000" cy="6324600"/>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itle 1"/>
          <p:cNvSpPr>
            <a:spLocks noGrp="1"/>
          </p:cNvSpPr>
          <p:nvPr>
            <p:ph type="title"/>
          </p:nvPr>
        </p:nvSpPr>
        <p:spPr>
          <a:xfrm>
            <a:off x="381000" y="0"/>
            <a:ext cx="7848600" cy="609600"/>
          </a:xfrm>
        </p:spPr>
        <p:txBody>
          <a:bodyPr/>
          <a:lstStyle/>
          <a:p>
            <a:r>
              <a:rPr lang="en-US" dirty="0" smtClean="0"/>
              <a:t>Theoretical Framework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dissolve">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0" y="0"/>
            <a:ext cx="7848600" cy="609600"/>
          </a:xfrm>
        </p:spPr>
        <p:txBody>
          <a:bodyPr/>
          <a:lstStyle/>
          <a:p>
            <a:r>
              <a:rPr lang="en-US" dirty="0" smtClean="0"/>
              <a:t>Theoretical Framework</a:t>
            </a:r>
          </a:p>
        </p:txBody>
      </p:sp>
      <p:pic>
        <p:nvPicPr>
          <p:cNvPr id="5" name="Content Placeholder 4" descr="pic1.bmp"/>
          <p:cNvPicPr>
            <a:picLocks noGrp="1" noChangeAspect="1"/>
          </p:cNvPicPr>
          <p:nvPr>
            <p:ph idx="1"/>
          </p:nvPr>
        </p:nvPicPr>
        <p:blipFill>
          <a:blip r:embed="rId3" cstate="print"/>
          <a:stretch>
            <a:fillRect/>
          </a:stretch>
        </p:blipFill>
        <p:spPr>
          <a:xfrm>
            <a:off x="1752600" y="1524000"/>
            <a:ext cx="5247529" cy="35814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0" y="0"/>
            <a:ext cx="7848600" cy="609600"/>
          </a:xfrm>
        </p:spPr>
        <p:txBody>
          <a:bodyPr/>
          <a:lstStyle/>
          <a:p>
            <a:r>
              <a:rPr lang="en-US" dirty="0" smtClean="0"/>
              <a:t>Theoretical Framework</a:t>
            </a:r>
          </a:p>
        </p:txBody>
      </p:sp>
      <p:pic>
        <p:nvPicPr>
          <p:cNvPr id="5" name="Content Placeholder 4" descr="pic2.bmp"/>
          <p:cNvPicPr>
            <a:picLocks noGrp="1" noChangeAspect="1"/>
          </p:cNvPicPr>
          <p:nvPr>
            <p:ph idx="1"/>
          </p:nvPr>
        </p:nvPicPr>
        <p:blipFill>
          <a:blip r:embed="rId3" cstate="print"/>
          <a:stretch>
            <a:fillRect/>
          </a:stretch>
        </p:blipFill>
        <p:spPr>
          <a:xfrm>
            <a:off x="1676400" y="838200"/>
            <a:ext cx="5205413" cy="5344056"/>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o transporter design template">
  <a:themeElements>
    <a:clrScheme name="Office Theme 12">
      <a:dk1>
        <a:srgbClr val="D3D399"/>
      </a:dk1>
      <a:lt1>
        <a:srgbClr val="FFFFFF"/>
      </a:lt1>
      <a:dk2>
        <a:srgbClr val="ABE9FF"/>
      </a:dk2>
      <a:lt2>
        <a:srgbClr val="808080"/>
      </a:lt2>
      <a:accent1>
        <a:srgbClr val="BBE0E3"/>
      </a:accent1>
      <a:accent2>
        <a:srgbClr val="333399"/>
      </a:accent2>
      <a:accent3>
        <a:srgbClr val="FFFFFF"/>
      </a:accent3>
      <a:accent4>
        <a:srgbClr val="B4B482"/>
      </a:accent4>
      <a:accent5>
        <a:srgbClr val="DAEDEF"/>
      </a:accent5>
      <a:accent6>
        <a:srgbClr val="2D2D8A"/>
      </a:accent6>
      <a:hlink>
        <a:srgbClr val="009999"/>
      </a:hlink>
      <a:folHlink>
        <a:srgbClr val="99CC0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2">
        <a:dk1>
          <a:srgbClr val="D3D399"/>
        </a:dk1>
        <a:lt1>
          <a:srgbClr val="FFFFFF"/>
        </a:lt1>
        <a:dk2>
          <a:srgbClr val="ABE9FF"/>
        </a:dk2>
        <a:lt2>
          <a:srgbClr val="808080"/>
        </a:lt2>
        <a:accent1>
          <a:srgbClr val="BBE0E3"/>
        </a:accent1>
        <a:accent2>
          <a:srgbClr val="333399"/>
        </a:accent2>
        <a:accent3>
          <a:srgbClr val="FFFFFF"/>
        </a:accent3>
        <a:accent4>
          <a:srgbClr val="B4B48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Go transporter design template</Template>
  <TotalTime>1236</TotalTime>
  <Words>906</Words>
  <Application>Microsoft Office PowerPoint</Application>
  <PresentationFormat>On-screen Show (4:3)</PresentationFormat>
  <Paragraphs>173</Paragraphs>
  <Slides>25</Slides>
  <Notes>17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Go transporter design template</vt:lpstr>
      <vt:lpstr>Digital Portfolio Assessment</vt:lpstr>
      <vt:lpstr>Slide 2</vt:lpstr>
      <vt:lpstr>Quick Overview</vt:lpstr>
      <vt:lpstr>Growth  Portfolio</vt:lpstr>
      <vt:lpstr>Showcase Portfolio</vt:lpstr>
      <vt:lpstr>Evaluation Portfolio</vt:lpstr>
      <vt:lpstr>Theoretical Framework</vt:lpstr>
      <vt:lpstr>Theoretical Framework</vt:lpstr>
      <vt:lpstr>Theoretical Framework</vt:lpstr>
      <vt:lpstr>Theoretical Framework</vt:lpstr>
      <vt:lpstr>Theoretical Framework</vt:lpstr>
      <vt:lpstr>Theoretical Framework</vt:lpstr>
      <vt:lpstr>Examples of how  e-Portfolios  are being used.</vt:lpstr>
      <vt:lpstr>Slide 14</vt:lpstr>
      <vt:lpstr>Elementary Education </vt:lpstr>
      <vt:lpstr>Slide 16</vt:lpstr>
      <vt:lpstr>Slide 17</vt:lpstr>
      <vt:lpstr>Slide 18</vt:lpstr>
      <vt:lpstr>Slide 19</vt:lpstr>
      <vt:lpstr>Slide 20</vt:lpstr>
      <vt:lpstr>Slide 21</vt:lpstr>
      <vt:lpstr>Slide 22</vt:lpstr>
      <vt:lpstr>References</vt:lpstr>
      <vt:lpstr>References (con’t)</vt:lpstr>
      <vt:lpstr>References</vt:lpstr>
    </vt:vector>
  </TitlesOfParts>
  <Company>Chiefland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Portfolio Assessment</dc:title>
  <dc:creator>Christina Smith</dc:creator>
  <cp:lastModifiedBy>testuser</cp:lastModifiedBy>
  <cp:revision>80</cp:revision>
  <dcterms:created xsi:type="dcterms:W3CDTF">2008-11-16T15:15:27Z</dcterms:created>
  <dcterms:modified xsi:type="dcterms:W3CDTF">2010-11-18T14:26:58Z</dcterms:modified>
</cp:coreProperties>
</file>