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256" r:id="rId5"/>
    <p:sldId id="340" r:id="rId6"/>
    <p:sldId id="259" r:id="rId7"/>
    <p:sldId id="268" r:id="rId8"/>
    <p:sldId id="267" r:id="rId9"/>
    <p:sldId id="266" r:id="rId10"/>
    <p:sldId id="341" r:id="rId11"/>
    <p:sldId id="338" r:id="rId12"/>
    <p:sldId id="339" r:id="rId13"/>
    <p:sldId id="260" r:id="rId14"/>
    <p:sldId id="271" r:id="rId15"/>
    <p:sldId id="342" r:id="rId16"/>
    <p:sldId id="270" r:id="rId17"/>
    <p:sldId id="269" r:id="rId18"/>
    <p:sldId id="264" r:id="rId19"/>
    <p:sldId id="344" r:id="rId20"/>
    <p:sldId id="343" r:id="rId21"/>
    <p:sldId id="265" r:id="rId22"/>
    <p:sldId id="273" r:id="rId23"/>
    <p:sldId id="334" r:id="rId24"/>
    <p:sldId id="274" r:id="rId25"/>
    <p:sldId id="275" r:id="rId26"/>
    <p:sldId id="277" r:id="rId27"/>
    <p:sldId id="276"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6" r:id="rId46"/>
    <p:sldId id="295"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25" r:id="rId67"/>
    <p:sldId id="326" r:id="rId68"/>
    <p:sldId id="327" r:id="rId69"/>
    <p:sldId id="328" r:id="rId70"/>
    <p:sldId id="329" r:id="rId71"/>
    <p:sldId id="330" r:id="rId72"/>
    <p:sldId id="331" r:id="rId73"/>
    <p:sldId id="316" r:id="rId74"/>
    <p:sldId id="317" r:id="rId75"/>
    <p:sldId id="318" r:id="rId76"/>
    <p:sldId id="319" r:id="rId77"/>
    <p:sldId id="320" r:id="rId78"/>
    <p:sldId id="321" r:id="rId79"/>
    <p:sldId id="322" r:id="rId80"/>
    <p:sldId id="323" r:id="rId81"/>
    <p:sldId id="324" r:id="rId82"/>
    <p:sldId id="332" r:id="rId8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4" autoAdjust="0"/>
    <p:restoredTop sz="82471" autoAdjust="0"/>
  </p:normalViewPr>
  <p:slideViewPr>
    <p:cSldViewPr>
      <p:cViewPr varScale="1">
        <p:scale>
          <a:sx n="60" d="100"/>
          <a:sy n="60" d="100"/>
        </p:scale>
        <p:origin x="-127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642CC1-C00D-413F-B535-31ED21E790BC}" type="datetimeFigureOut">
              <a:rPr lang="en-US" smtClean="0"/>
              <a:t>8/17/2010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19FAD6-5A5C-45CD-BE5F-49381B32BC8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A19FAD6-5A5C-45CD-BE5F-49381B32BC89}" type="slidenum">
              <a:rPr lang="en-US" smtClean="0"/>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http://www.bibb.de/en/</a:t>
            </a:r>
          </a:p>
          <a:p>
            <a:endParaRPr lang="en-US" dirty="0" smtClean="0"/>
          </a:p>
        </p:txBody>
      </p:sp>
      <p:sp>
        <p:nvSpPr>
          <p:cNvPr id="4" name="Slide Number Placeholder 3"/>
          <p:cNvSpPr>
            <a:spLocks noGrp="1"/>
          </p:cNvSpPr>
          <p:nvPr>
            <p:ph type="sldNum" sz="quarter" idx="10"/>
          </p:nvPr>
        </p:nvSpPr>
        <p:spPr/>
        <p:txBody>
          <a:bodyPr/>
          <a:lstStyle/>
          <a:p>
            <a:fld id="{CA19FAD6-5A5C-45CD-BE5F-49381B32BC89}" type="slidenum">
              <a:rPr lang="en-US" smtClean="0"/>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1447800"/>
            <a:ext cx="3352800" cy="5410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userDrawn="1"/>
        </p:nvSpPr>
        <p:spPr>
          <a:xfrm>
            <a:off x="0" y="0"/>
            <a:ext cx="9144000" cy="1447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2" descr="C:\Documents and Settings\PresPRO\Desktop\June 2007 temps\PPP_XBUSI_TLE_TECHNO_TILES.pn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228600" y="209553"/>
            <a:ext cx="8686800" cy="1162048"/>
          </a:xfrm>
        </p:spPr>
        <p:txBody>
          <a:bodyPr/>
          <a:lstStyle/>
          <a:p>
            <a:r>
              <a:rPr lang="en-US" smtClean="0"/>
              <a:t>Click to edit Master title style</a:t>
            </a:r>
            <a:endParaRPr lang="en-US"/>
          </a:p>
        </p:txBody>
      </p:sp>
      <p:sp>
        <p:nvSpPr>
          <p:cNvPr id="3" name="Subtitle 2"/>
          <p:cNvSpPr>
            <a:spLocks noGrp="1"/>
          </p:cNvSpPr>
          <p:nvPr>
            <p:ph type="subTitle" idx="1"/>
          </p:nvPr>
        </p:nvSpPr>
        <p:spPr>
          <a:xfrm>
            <a:off x="228600" y="1905000"/>
            <a:ext cx="2438400" cy="4572000"/>
          </a:xfrm>
        </p:spPr>
        <p:txBody>
          <a:bodyPr anchor="ctr"/>
          <a:lstStyle>
            <a:lvl1pPr marL="0" indent="0" algn="ctr">
              <a:buNone/>
              <a:defRPr b="1">
                <a:solidFill>
                  <a:schemeClr val="bg1"/>
                </a:solidFill>
                <a:effectLst>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3"/>
          <p:cNvSpPr>
            <a:spLocks noGrp="1"/>
          </p:cNvSpPr>
          <p:nvPr>
            <p:ph type="dt" sz="half" idx="10"/>
          </p:nvPr>
        </p:nvSpPr>
        <p:spPr/>
        <p:txBody>
          <a:bodyPr/>
          <a:lstStyle>
            <a:lvl1pPr>
              <a:defRPr/>
            </a:lvl1pPr>
          </a:lstStyle>
          <a:p>
            <a:pPr>
              <a:defRPr/>
            </a:pPr>
            <a:fld id="{5D5F22AB-54CB-42A4-ADA8-62CF6F4039A0}" type="datetimeFigureOut">
              <a:rPr lang="en-US"/>
              <a:pPr>
                <a:defRPr/>
              </a:pPr>
              <a:t>8/17/2010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9A2FA28-41B4-4B92-AB7B-C2AE5CC5367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1C75CFF-F6E8-4A4E-A233-F2DF08AD5C80}" type="datetimeFigureOut">
              <a:rPr lang="en-US"/>
              <a:pPr>
                <a:defRPr/>
              </a:pPr>
              <a:t>8/17/2010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2AD4253-AF4F-4193-BBB7-64AEFAEF6C5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9D0D9A4-96C3-4FF6-9118-CA00514B52C9}" type="datetimeFigureOut">
              <a:rPr lang="en-US"/>
              <a:pPr>
                <a:defRPr/>
              </a:pPr>
              <a:t>8/17/2010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9F70334-6C45-4511-8E1F-70064107582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F04674-19A3-4A89-AD81-5C9019B1C0AF}" type="datetimeFigureOut">
              <a:rPr lang="en-US"/>
              <a:pPr>
                <a:defRPr/>
              </a:pPr>
              <a:t>8/17/2010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F88996-F64F-49C4-9520-A7D6B89263C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C936CDF-45F4-4C44-AA8D-F48052DC41F8}" type="datetimeFigureOut">
              <a:rPr lang="en-US"/>
              <a:pPr>
                <a:defRPr/>
              </a:pPr>
              <a:t>8/17/2010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BB41E7-1AF3-467E-A8D8-1C411A7DE9A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055C3E-2089-478B-B14F-0A8A612BFF76}" type="datetimeFigureOut">
              <a:rPr lang="en-US"/>
              <a:pPr>
                <a:defRPr/>
              </a:pPr>
              <a:t>8/17/2010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13725D-39D4-4FA7-ADFC-FF0DB8C175EF}"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7D05738-1B23-4D80-9067-F4CB5D334BE8}" type="datetimeFigureOut">
              <a:rPr lang="en-US"/>
              <a:pPr>
                <a:defRPr/>
              </a:pPr>
              <a:t>8/17/2010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B74EDC-D7BC-4F56-AD71-66AA36BAC22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447800"/>
            <a:ext cx="1524000" cy="5410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userDrawn="1"/>
        </p:nvSpPr>
        <p:spPr>
          <a:xfrm>
            <a:off x="0" y="0"/>
            <a:ext cx="9144000" cy="1447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2" descr="C:\Documents and Settings\PresPRO\Desktop\June 2007 temps\PPP_XBUSI_TXT_TECHNO_TILES2.pn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58B652A-EEF5-4C60-940B-4C4B0642CFB1}" type="datetimeFigureOut">
              <a:rPr lang="en-US"/>
              <a:pPr>
                <a:defRPr/>
              </a:pPr>
              <a:t>8/17/2010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2B2B470-2A08-4A7D-BA8B-02BB894AB31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1447800"/>
            <a:ext cx="1524000" cy="5410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userDrawn="1"/>
        </p:nvSpPr>
        <p:spPr>
          <a:xfrm>
            <a:off x="0" y="0"/>
            <a:ext cx="9144000" cy="1447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2" descr="C:\Documents and Settings\PresPRO\Desktop\June 2007 temps\PPP_XBUSI_TXT_TECHNO_TILES.pn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27A3379-6C65-4667-95ED-C64C181BE551}" type="datetimeFigureOut">
              <a:rPr lang="en-US"/>
              <a:pPr>
                <a:defRPr/>
              </a:pPr>
              <a:t>8/17/2010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50FA3D-B38C-44AA-B8FE-BD7A18FAC5D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1447800"/>
            <a:ext cx="1524000" cy="5410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userDrawn="1"/>
        </p:nvSpPr>
        <p:spPr>
          <a:xfrm>
            <a:off x="0" y="0"/>
            <a:ext cx="9144000" cy="1447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2" descr="C:\Documents and Settings\PresPRO\Desktop\June 2007 temps\PPP_XBUSI_TXT_TECHNO_TILES3.pn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EECEA98-3188-4C0E-8852-9C33343594AA}" type="datetimeFigureOut">
              <a:rPr lang="en-US"/>
              <a:pPr>
                <a:defRPr/>
              </a:pPr>
              <a:t>8/17/2010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7630393-6185-4D25-9892-32C7A945942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1447800"/>
            <a:ext cx="1524000" cy="5410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userDrawn="1"/>
        </p:nvSpPr>
        <p:spPr>
          <a:xfrm>
            <a:off x="0" y="0"/>
            <a:ext cx="9144000" cy="1447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3" descr="C:\Documents and Settings\PresPRO\Desktop\June 2007 temps\PPP_XBUSI_TXT_TECHNO_TILES4.pn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0E02C03-9CCE-46F4-A941-D35D569D2A6C}" type="datetimeFigureOut">
              <a:rPr lang="en-US"/>
              <a:pPr>
                <a:defRPr/>
              </a:pPr>
              <a:t>8/17/2010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5B64621-0E05-44D9-8F4C-D503259FA61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17C8F39-AC2B-4D3E-9711-B506970D9742}" type="datetimeFigureOut">
              <a:rPr lang="en-US"/>
              <a:pPr>
                <a:defRPr/>
              </a:pPr>
              <a:t>8/17/2010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EE40E2-B3D9-4DA9-8D50-7F9D449262B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22A25BC-3AD3-4D11-8913-9C6E7DAE9740}" type="datetimeFigureOut">
              <a:rPr lang="en-US"/>
              <a:pPr>
                <a:defRPr/>
              </a:pPr>
              <a:t>8/17/2010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65B89E-CB5B-457B-A878-38A91F144AE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FDF4478-7F33-4820-B8B7-20411E96E649}" type="datetimeFigureOut">
              <a:rPr lang="en-US"/>
              <a:pPr>
                <a:defRPr/>
              </a:pPr>
              <a:t>8/17/2010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CCC2B9-386E-4F48-90C9-F3DBA22BB87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D5E714E-A97E-428C-8F81-3AFD71B96F99}" type="datetimeFigureOut">
              <a:rPr lang="en-US"/>
              <a:pPr>
                <a:defRPr/>
              </a:pPr>
              <a:t>8/17/2010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1BE5585-FE7A-4962-86E5-D68B97FA6DD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447800"/>
            <a:ext cx="1524000" cy="5410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itchFamily="34" charset="0"/>
              <a:cs typeface="Arial" pitchFamily="34" charset="0"/>
            </a:endParaRPr>
          </a:p>
        </p:txBody>
      </p:sp>
      <p:sp>
        <p:nvSpPr>
          <p:cNvPr id="8" name="Rectangle 7"/>
          <p:cNvSpPr/>
          <p:nvPr userDrawn="1"/>
        </p:nvSpPr>
        <p:spPr>
          <a:xfrm>
            <a:off x="0" y="0"/>
            <a:ext cx="9144000" cy="1447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itchFamily="34" charset="0"/>
              <a:cs typeface="Arial" pitchFamily="34" charset="0"/>
            </a:endParaRPr>
          </a:p>
        </p:txBody>
      </p:sp>
      <p:pic>
        <p:nvPicPr>
          <p:cNvPr id="1028" name="Picture 3" descr="C:\Documents and Settings\PresPRO\Desktop\June 2007 temps\PPP_XBUSI_TXT_TECHNO_TILES4.png"/>
          <p:cNvPicPr>
            <a:picLocks noChangeAspect="1" noChangeArrowheads="1"/>
          </p:cNvPicPr>
          <p:nvPr userDrawn="1"/>
        </p:nvPicPr>
        <p:blipFill>
          <a:blip r:embed="rId17" cstate="print"/>
          <a:srcRect/>
          <a:stretch>
            <a:fillRect/>
          </a:stretch>
        </p:blipFill>
        <p:spPr bwMode="auto">
          <a:xfrm>
            <a:off x="0" y="0"/>
            <a:ext cx="9144000" cy="6858000"/>
          </a:xfrm>
          <a:prstGeom prst="rect">
            <a:avLst/>
          </a:prstGeom>
          <a:noFill/>
          <a:ln w="9525">
            <a:noFill/>
            <a:miter lim="800000"/>
            <a:headEnd/>
            <a:tailEnd/>
          </a:ln>
        </p:spPr>
      </p:pic>
      <p:sp>
        <p:nvSpPr>
          <p:cNvPr id="10" name="Rectangle 9"/>
          <p:cNvSpPr/>
          <p:nvPr userDrawn="1"/>
        </p:nvSpPr>
        <p:spPr>
          <a:xfrm>
            <a:off x="1466850" y="1447800"/>
            <a:ext cx="1524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itchFamily="34" charset="0"/>
              <a:cs typeface="Arial" pitchFamily="34" charset="0"/>
            </a:endParaRPr>
          </a:p>
        </p:txBody>
      </p:sp>
      <p:sp>
        <p:nvSpPr>
          <p:cNvPr id="2" name="Title Placeholder 1"/>
          <p:cNvSpPr>
            <a:spLocks noGrp="1"/>
          </p:cNvSpPr>
          <p:nvPr>
            <p:ph type="title"/>
          </p:nvPr>
        </p:nvSpPr>
        <p:spPr>
          <a:xfrm>
            <a:off x="457200" y="228600"/>
            <a:ext cx="82296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1031" name="Text Placeholder 2"/>
          <p:cNvSpPr>
            <a:spLocks noGrp="1"/>
          </p:cNvSpPr>
          <p:nvPr>
            <p:ph type="body" idx="1"/>
          </p:nvPr>
        </p:nvSpPr>
        <p:spPr bwMode="auto">
          <a:xfrm>
            <a:off x="1524000" y="1676400"/>
            <a:ext cx="71628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itchFamily="34" charset="0"/>
                <a:cs typeface="Arial" pitchFamily="34" charset="0"/>
              </a:defRPr>
            </a:lvl1pPr>
          </a:lstStyle>
          <a:p>
            <a:pPr>
              <a:defRPr/>
            </a:pPr>
            <a:fld id="{B5B3129B-AAA8-4A66-9C56-EF05F280A2FD}" type="datetimeFigureOut">
              <a:rPr lang="en-US"/>
              <a:pPr>
                <a:defRPr/>
              </a:pPr>
              <a:t>8/17/2010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itchFamily="34" charset="0"/>
                <a:cs typeface="Arial" pitchFamily="34" charset="0"/>
              </a:defRPr>
            </a:lvl1pPr>
          </a:lstStyle>
          <a:p>
            <a:pPr>
              <a:defRPr/>
            </a:pPr>
            <a:fld id="{DE394AC2-83DD-4FE6-892B-F33737062F9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algn="ctr" rtl="0" eaLnBrk="0" fontAlgn="base" hangingPunct="0">
        <a:spcBef>
          <a:spcPct val="0"/>
        </a:spcBef>
        <a:spcAft>
          <a:spcPct val="0"/>
        </a:spcAft>
        <a:defRPr sz="4400" b="1" kern="1200">
          <a:solidFill>
            <a:schemeClr val="bg1"/>
          </a:solidFill>
          <a:effectLst>
            <a:reflection blurRad="6350" stA="55000" endA="300" endPos="45500" dir="5400000" sy="-100000" algn="bl" rotWithShape="0"/>
          </a:effectLst>
          <a:latin typeface="Arial" pitchFamily="34" charset="0"/>
          <a:ea typeface="+mj-ea"/>
          <a:cs typeface="Arial" pitchFamily="34" charset="0"/>
        </a:defRPr>
      </a:lvl1pPr>
      <a:lvl2pPr algn="ctr" rtl="0" eaLnBrk="0" fontAlgn="base" hangingPunct="0">
        <a:spcBef>
          <a:spcPct val="0"/>
        </a:spcBef>
        <a:spcAft>
          <a:spcPct val="0"/>
        </a:spcAft>
        <a:defRPr sz="4400" b="1">
          <a:solidFill>
            <a:schemeClr val="bg1"/>
          </a:solidFill>
          <a:latin typeface="Arial" charset="0"/>
          <a:cs typeface="Arial" charset="0"/>
        </a:defRPr>
      </a:lvl2pPr>
      <a:lvl3pPr algn="ctr" rtl="0" eaLnBrk="0" fontAlgn="base" hangingPunct="0">
        <a:spcBef>
          <a:spcPct val="0"/>
        </a:spcBef>
        <a:spcAft>
          <a:spcPct val="0"/>
        </a:spcAft>
        <a:defRPr sz="4400" b="1">
          <a:solidFill>
            <a:schemeClr val="bg1"/>
          </a:solidFill>
          <a:latin typeface="Arial" charset="0"/>
          <a:cs typeface="Arial" charset="0"/>
        </a:defRPr>
      </a:lvl3pPr>
      <a:lvl4pPr algn="ctr" rtl="0" eaLnBrk="0" fontAlgn="base" hangingPunct="0">
        <a:spcBef>
          <a:spcPct val="0"/>
        </a:spcBef>
        <a:spcAft>
          <a:spcPct val="0"/>
        </a:spcAft>
        <a:defRPr sz="4400" b="1">
          <a:solidFill>
            <a:schemeClr val="bg1"/>
          </a:solidFill>
          <a:latin typeface="Arial" charset="0"/>
          <a:cs typeface="Arial" charset="0"/>
        </a:defRPr>
      </a:lvl4pPr>
      <a:lvl5pPr algn="ctr" rtl="0" eaLnBrk="0" fontAlgn="base" hangingPunct="0">
        <a:spcBef>
          <a:spcPct val="0"/>
        </a:spcBef>
        <a:spcAft>
          <a:spcPct val="0"/>
        </a:spcAft>
        <a:defRPr sz="4400" b="1">
          <a:solidFill>
            <a:schemeClr val="bg1"/>
          </a:solidFill>
          <a:latin typeface="Arial" charset="0"/>
          <a:cs typeface="Arial" charset="0"/>
        </a:defRPr>
      </a:lvl5pPr>
      <a:lvl6pPr marL="457200" algn="ctr" rtl="0" fontAlgn="base">
        <a:spcBef>
          <a:spcPct val="0"/>
        </a:spcBef>
        <a:spcAft>
          <a:spcPct val="0"/>
        </a:spcAft>
        <a:defRPr sz="4400" b="1">
          <a:solidFill>
            <a:schemeClr val="bg1"/>
          </a:solidFill>
          <a:latin typeface="Arial" charset="0"/>
          <a:cs typeface="Arial" charset="0"/>
        </a:defRPr>
      </a:lvl6pPr>
      <a:lvl7pPr marL="914400" algn="ctr" rtl="0" fontAlgn="base">
        <a:spcBef>
          <a:spcPct val="0"/>
        </a:spcBef>
        <a:spcAft>
          <a:spcPct val="0"/>
        </a:spcAft>
        <a:defRPr sz="4400" b="1">
          <a:solidFill>
            <a:schemeClr val="bg1"/>
          </a:solidFill>
          <a:latin typeface="Arial" charset="0"/>
          <a:cs typeface="Arial" charset="0"/>
        </a:defRPr>
      </a:lvl7pPr>
      <a:lvl8pPr marL="1371600" algn="ctr" rtl="0" fontAlgn="base">
        <a:spcBef>
          <a:spcPct val="0"/>
        </a:spcBef>
        <a:spcAft>
          <a:spcPct val="0"/>
        </a:spcAft>
        <a:defRPr sz="4400" b="1">
          <a:solidFill>
            <a:schemeClr val="bg1"/>
          </a:solidFill>
          <a:latin typeface="Arial" charset="0"/>
          <a:cs typeface="Arial" charset="0"/>
        </a:defRPr>
      </a:lvl8pPr>
      <a:lvl9pPr marL="1828800" algn="ctr" rtl="0" fontAlgn="base">
        <a:spcBef>
          <a:spcPct val="0"/>
        </a:spcBef>
        <a:spcAft>
          <a:spcPct val="0"/>
        </a:spcAft>
        <a:defRPr sz="4400" b="1">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9550"/>
            <a:ext cx="8686800" cy="1162050"/>
          </a:xfrm>
        </p:spPr>
        <p:txBody>
          <a:bodyPr>
            <a:normAutofit fontScale="90000"/>
          </a:bodyPr>
          <a:lstStyle/>
          <a:p>
            <a:pPr eaLnBrk="1" fontAlgn="auto" hangingPunct="1">
              <a:spcAft>
                <a:spcPts val="0"/>
              </a:spcAft>
              <a:defRPr/>
            </a:pPr>
            <a:r>
              <a:rPr lang="en-US" dirty="0" smtClean="0"/>
              <a:t>The German System of Career &amp; Workforce Education</a:t>
            </a:r>
            <a:endParaRPr lang="en-US" dirty="0"/>
          </a:p>
        </p:txBody>
      </p:sp>
      <p:sp>
        <p:nvSpPr>
          <p:cNvPr id="3" name="Subtitle 2"/>
          <p:cNvSpPr>
            <a:spLocks noGrp="1"/>
          </p:cNvSpPr>
          <p:nvPr>
            <p:ph type="subTitle" idx="1"/>
          </p:nvPr>
        </p:nvSpPr>
        <p:spPr>
          <a:xfrm>
            <a:off x="228600" y="1828800"/>
            <a:ext cx="2438400" cy="4648200"/>
          </a:xfrm>
        </p:spPr>
        <p:txBody>
          <a:bodyPr rtlCol="0">
            <a:normAutofit/>
          </a:bodyPr>
          <a:lstStyle/>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dirty="0" smtClean="0"/>
              <a:t>Christina Smith</a:t>
            </a:r>
            <a:endParaRPr lang="en-US" sz="2000" dirty="0" smtClean="0"/>
          </a:p>
          <a:p>
            <a:pPr eaLnBrk="1" fontAlgn="auto" hangingPunct="1">
              <a:spcAft>
                <a:spcPts val="0"/>
              </a:spcAft>
              <a:buFont typeface="Arial" pitchFamily="34" charset="0"/>
              <a:buNone/>
              <a:defRPr/>
            </a:pPr>
            <a:endParaRPr lang="en-US" sz="2000" dirty="0" smtClean="0"/>
          </a:p>
          <a:p>
            <a:pPr eaLnBrk="1" fontAlgn="auto" hangingPunct="1">
              <a:spcAft>
                <a:spcPts val="0"/>
              </a:spcAft>
              <a:buFont typeface="Arial" pitchFamily="34" charset="0"/>
              <a:buNone/>
              <a:defRPr/>
            </a:pPr>
            <a:endParaRPr lang="en-US" sz="2000" dirty="0" smtClean="0"/>
          </a:p>
          <a:p>
            <a:pPr eaLnBrk="1" fontAlgn="auto" hangingPunct="1">
              <a:spcAft>
                <a:spcPts val="0"/>
              </a:spcAft>
              <a:buFont typeface="Arial" pitchFamily="34" charset="0"/>
              <a:buNone/>
              <a:defRPr/>
            </a:pPr>
            <a:r>
              <a:rPr lang="en-US" sz="2000" dirty="0" smtClean="0"/>
              <a:t>August </a:t>
            </a:r>
            <a:r>
              <a:rPr lang="en-US" sz="2000" dirty="0" smtClean="0"/>
              <a:t>19, </a:t>
            </a:r>
            <a:r>
              <a:rPr lang="en-US" sz="2000" dirty="0" smtClean="0"/>
              <a:t>2010</a:t>
            </a:r>
            <a:endParaRPr lang="en-US" sz="2000" dirty="0"/>
          </a:p>
        </p:txBody>
      </p:sp>
      <p:pic>
        <p:nvPicPr>
          <p:cNvPr id="4" name="Picture 2"/>
          <p:cNvPicPr>
            <a:picLocks noChangeAspect="1" noChangeArrowheads="1"/>
          </p:cNvPicPr>
          <p:nvPr/>
        </p:nvPicPr>
        <p:blipFill>
          <a:blip r:embed="rId2" cstate="print"/>
          <a:srcRect l="14375" t="14000" r="14375" b="4000"/>
          <a:stretch>
            <a:fillRect/>
          </a:stretch>
        </p:blipFill>
        <p:spPr bwMode="auto">
          <a:xfrm>
            <a:off x="2590801" y="1524000"/>
            <a:ext cx="63246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t>Occupational Profiles</a:t>
            </a:r>
            <a:endParaRPr lang="en-US" dirty="0"/>
          </a:p>
        </p:txBody>
      </p:sp>
      <p:sp>
        <p:nvSpPr>
          <p:cNvPr id="11267" name="Content Placeholder 4"/>
          <p:cNvSpPr>
            <a:spLocks noGrp="1"/>
          </p:cNvSpPr>
          <p:nvPr>
            <p:ph idx="1"/>
          </p:nvPr>
        </p:nvSpPr>
        <p:spPr/>
        <p:txBody>
          <a:bodyPr/>
          <a:lstStyle/>
          <a:p>
            <a:pPr eaLnBrk="1" hangingPunct="1"/>
            <a:endParaRPr lang="en-US" dirty="0" smtClean="0">
              <a:latin typeface="Arial" charset="0"/>
              <a:cs typeface="Arial" charset="0"/>
            </a:endParaRPr>
          </a:p>
          <a:p>
            <a:pPr eaLnBrk="1" hangingPunct="1"/>
            <a:r>
              <a:rPr lang="en-US" dirty="0" smtClean="0">
                <a:latin typeface="Arial" charset="0"/>
                <a:cs typeface="Arial" charset="0"/>
              </a:rPr>
              <a:t>Approximately 340 occupational profiles (compared to about 10,000 in the United States.)</a:t>
            </a:r>
          </a:p>
          <a:p>
            <a:pPr lvl="2"/>
            <a:r>
              <a:rPr lang="en-US" dirty="0" smtClean="0"/>
              <a:t>50.6% - Industry and Commerce</a:t>
            </a:r>
          </a:p>
          <a:p>
            <a:pPr lvl="2"/>
            <a:r>
              <a:rPr lang="en-US" dirty="0" smtClean="0"/>
              <a:t>35% - Skilled Trades</a:t>
            </a:r>
          </a:p>
          <a:p>
            <a:pPr lvl="2"/>
            <a:r>
              <a:rPr lang="en-US" dirty="0" smtClean="0"/>
              <a:t>8.6% - Liberal Professions</a:t>
            </a:r>
          </a:p>
          <a:p>
            <a:pPr lvl="2"/>
            <a:r>
              <a:rPr lang="en-US" dirty="0" smtClean="0"/>
              <a:t>2.7% - Civil Service</a:t>
            </a:r>
          </a:p>
          <a:p>
            <a:pPr lvl="2"/>
            <a:r>
              <a:rPr lang="en-US" dirty="0" smtClean="0"/>
              <a:t>2.3% - Agriculture</a:t>
            </a:r>
          </a:p>
          <a:p>
            <a:pPr lvl="2"/>
            <a:r>
              <a:rPr lang="en-US" dirty="0" smtClean="0"/>
              <a:t>0.8% - Other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t>German Apprenticeships</a:t>
            </a:r>
            <a:endParaRPr lang="en-US" dirty="0"/>
          </a:p>
        </p:txBody>
      </p:sp>
      <p:sp>
        <p:nvSpPr>
          <p:cNvPr id="11267" name="Content Placeholder 4"/>
          <p:cNvSpPr>
            <a:spLocks noGrp="1"/>
          </p:cNvSpPr>
          <p:nvPr>
            <p:ph idx="1"/>
          </p:nvPr>
        </p:nvSpPr>
        <p:spPr/>
        <p:txBody>
          <a:bodyPr/>
          <a:lstStyle/>
          <a:p>
            <a:pPr eaLnBrk="1" hangingPunct="1"/>
            <a:r>
              <a:rPr lang="en-US" dirty="0" smtClean="0">
                <a:latin typeface="Arial" charset="0"/>
                <a:cs typeface="Arial" charset="0"/>
              </a:rPr>
              <a:t>Investments </a:t>
            </a:r>
            <a:r>
              <a:rPr lang="en-US" dirty="0" smtClean="0">
                <a:latin typeface="Arial" charset="0"/>
                <a:cs typeface="Arial" charset="0"/>
              </a:rPr>
              <a:t>by Government and Employment Organizations</a:t>
            </a:r>
          </a:p>
          <a:p>
            <a:pPr lvl="1" eaLnBrk="1" hangingPunct="1"/>
            <a:r>
              <a:rPr lang="en-US" dirty="0" smtClean="0">
                <a:latin typeface="Arial" charset="0"/>
                <a:cs typeface="Arial" charset="0"/>
              </a:rPr>
              <a:t>Education is provided at no cost</a:t>
            </a:r>
          </a:p>
          <a:p>
            <a:pPr lvl="1" eaLnBrk="1" hangingPunct="1"/>
            <a:r>
              <a:rPr lang="en-US" dirty="0" smtClean="0">
                <a:latin typeface="Arial" charset="0"/>
                <a:cs typeface="Arial" charset="0"/>
              </a:rPr>
              <a:t>Companies cover nearly 68 percent of the costs associated with running the dual system</a:t>
            </a:r>
          </a:p>
          <a:p>
            <a:pPr lvl="1" eaLnBrk="1" hangingPunct="1"/>
            <a:r>
              <a:rPr lang="en-US" dirty="0" smtClean="0">
                <a:latin typeface="Arial" charset="0"/>
                <a:cs typeface="Arial" charset="0"/>
              </a:rPr>
              <a:t>Incredible involvement in the process by Chambers of Commerce</a:t>
            </a:r>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t>German Apprenticeships</a:t>
            </a:r>
            <a:endParaRPr lang="en-US" dirty="0"/>
          </a:p>
        </p:txBody>
      </p:sp>
      <p:sp>
        <p:nvSpPr>
          <p:cNvPr id="11267" name="Content Placeholder 4"/>
          <p:cNvSpPr>
            <a:spLocks noGrp="1"/>
          </p:cNvSpPr>
          <p:nvPr>
            <p:ph idx="1"/>
          </p:nvPr>
        </p:nvSpPr>
        <p:spPr/>
        <p:txBody>
          <a:bodyPr/>
          <a:lstStyle/>
          <a:p>
            <a:pPr eaLnBrk="1" hangingPunct="1"/>
            <a:r>
              <a:rPr lang="en-US" sz="2000" dirty="0" smtClean="0">
                <a:latin typeface="Arial" charset="0"/>
                <a:cs typeface="Arial" charset="0"/>
              </a:rPr>
              <a:t>Students must score high enough on their final exam in school to be accepted into apprenticeships. </a:t>
            </a:r>
            <a:endParaRPr lang="en-US" sz="2000" dirty="0" smtClean="0">
              <a:latin typeface="Arial" charset="0"/>
              <a:cs typeface="Arial" charset="0"/>
            </a:endParaRPr>
          </a:p>
          <a:p>
            <a:pPr eaLnBrk="1" hangingPunct="1"/>
            <a:r>
              <a:rPr lang="en-US" sz="2000" dirty="0" smtClean="0">
                <a:latin typeface="Arial" charset="0"/>
                <a:cs typeface="Arial" charset="0"/>
              </a:rPr>
              <a:t>Students sign contracts at age 16, knowing they have a future.</a:t>
            </a:r>
          </a:p>
          <a:p>
            <a:pPr eaLnBrk="1" hangingPunct="1"/>
            <a:r>
              <a:rPr lang="en-US" sz="2000" dirty="0" smtClean="0">
                <a:latin typeface="Arial" charset="0"/>
                <a:cs typeface="Arial" charset="0"/>
              </a:rPr>
              <a:t>Students work for three years in apprenticeships and rotate days working and instructional learning in an educational setting.</a:t>
            </a:r>
          </a:p>
          <a:p>
            <a:pPr eaLnBrk="1" hangingPunct="1"/>
            <a:r>
              <a:rPr lang="en-US" sz="2000" dirty="0" smtClean="0">
                <a:latin typeface="Arial" charset="0"/>
                <a:cs typeface="Arial" charset="0"/>
              </a:rPr>
              <a:t>The first year they do not do any skilled work on training in training labs.</a:t>
            </a:r>
          </a:p>
          <a:p>
            <a:pPr eaLnBrk="1" hangingPunct="1"/>
            <a:r>
              <a:rPr lang="en-US" sz="2000" dirty="0" smtClean="0">
                <a:latin typeface="Arial" charset="0"/>
                <a:cs typeface="Arial" charset="0"/>
              </a:rPr>
              <a:t>Vocational School curricula is made up of 2/3 vocationally oriented course material and ½ integrating academics with CTE. They do not teach Shakespeare per Dr. </a:t>
            </a:r>
            <a:r>
              <a:rPr lang="en-US" sz="2000" dirty="0" err="1" smtClean="0">
                <a:latin typeface="Arial" charset="0"/>
                <a:cs typeface="Arial" charset="0"/>
              </a:rPr>
              <a:t>Glesser</a:t>
            </a:r>
            <a:r>
              <a:rPr lang="en-US" sz="2000" dirty="0" smtClean="0">
                <a:latin typeface="Arial" charset="0"/>
                <a:cs typeface="Arial" charset="0"/>
              </a:rPr>
              <a:t>.</a:t>
            </a:r>
            <a:endParaRPr lang="en-US" sz="2000" dirty="0" smtClean="0"/>
          </a:p>
          <a:p>
            <a:pPr eaLnBrk="1" hangingPunct="1"/>
            <a:r>
              <a:rPr lang="en-US" sz="2000" dirty="0" smtClean="0">
                <a:latin typeface="Arial" charset="0"/>
                <a:cs typeface="Arial" charset="0"/>
              </a:rPr>
              <a:t>We toured Airbus for an </a:t>
            </a:r>
            <a:r>
              <a:rPr lang="en-US" sz="2000" dirty="0" err="1" smtClean="0">
                <a:latin typeface="Arial" charset="0"/>
                <a:cs typeface="Arial" charset="0"/>
              </a:rPr>
              <a:t>indepth</a:t>
            </a:r>
            <a:r>
              <a:rPr lang="en-US" sz="2000" dirty="0" smtClean="0">
                <a:latin typeface="Arial" charset="0"/>
                <a:cs typeface="Arial" charset="0"/>
              </a:rPr>
              <a:t> look at apprenticeships, safety was a key issue in the work performed.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t>German Apprenticeships</a:t>
            </a:r>
            <a:endParaRPr lang="en-US" dirty="0"/>
          </a:p>
        </p:txBody>
      </p:sp>
      <p:sp>
        <p:nvSpPr>
          <p:cNvPr id="11267" name="Content Placeholder 4"/>
          <p:cNvSpPr>
            <a:spLocks noGrp="1"/>
          </p:cNvSpPr>
          <p:nvPr>
            <p:ph idx="1"/>
          </p:nvPr>
        </p:nvSpPr>
        <p:spPr/>
        <p:txBody>
          <a:bodyPr/>
          <a:lstStyle/>
          <a:p>
            <a:pPr eaLnBrk="1" hangingPunct="1"/>
            <a:endParaRPr lang="en-US" dirty="0" smtClean="0">
              <a:latin typeface="Arial" charset="0"/>
              <a:cs typeface="Arial" charset="0"/>
            </a:endParaRPr>
          </a:p>
          <a:p>
            <a:pPr eaLnBrk="1" hangingPunct="1"/>
            <a:r>
              <a:rPr lang="en-US" dirty="0" smtClean="0">
                <a:latin typeface="Arial" charset="0"/>
                <a:cs typeface="Arial" charset="0"/>
              </a:rPr>
              <a:t>Benefits for Apprentices</a:t>
            </a:r>
          </a:p>
          <a:p>
            <a:pPr lvl="1" eaLnBrk="1" hangingPunct="1"/>
            <a:r>
              <a:rPr lang="en-US" dirty="0" smtClean="0">
                <a:latin typeface="Arial" charset="0"/>
                <a:cs typeface="Arial" charset="0"/>
              </a:rPr>
              <a:t>Gaining good employment</a:t>
            </a:r>
          </a:p>
          <a:p>
            <a:pPr lvl="1" eaLnBrk="1" hangingPunct="1"/>
            <a:r>
              <a:rPr lang="en-US" dirty="0" smtClean="0">
                <a:latin typeface="Arial" charset="0"/>
                <a:cs typeface="Arial" charset="0"/>
              </a:rPr>
              <a:t>Obtaining recognized industry training</a:t>
            </a:r>
          </a:p>
          <a:p>
            <a:pPr lvl="1" eaLnBrk="1" hangingPunct="1"/>
            <a:r>
              <a:rPr lang="en-US" dirty="0" smtClean="0">
                <a:latin typeface="Arial" charset="0"/>
                <a:cs typeface="Arial" charset="0"/>
              </a:rPr>
              <a:t>Develop a level of company loyalty</a:t>
            </a:r>
          </a:p>
          <a:p>
            <a:pPr lvl="1" eaLnBrk="1" hangingPunct="1"/>
            <a:r>
              <a:rPr lang="en-US" dirty="0" smtClean="0">
                <a:latin typeface="Arial" charset="0"/>
                <a:cs typeface="Arial" charset="0"/>
              </a:rPr>
              <a:t>Increase their sense of pride in craftsmanship</a:t>
            </a:r>
            <a:endParaRPr lang="en-US"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t>German Apprenticeships</a:t>
            </a:r>
            <a:endParaRPr lang="en-US" dirty="0"/>
          </a:p>
        </p:txBody>
      </p:sp>
      <p:sp>
        <p:nvSpPr>
          <p:cNvPr id="11267" name="Content Placeholder 4"/>
          <p:cNvSpPr>
            <a:spLocks noGrp="1"/>
          </p:cNvSpPr>
          <p:nvPr>
            <p:ph idx="1"/>
          </p:nvPr>
        </p:nvSpPr>
        <p:spPr/>
        <p:txBody>
          <a:bodyPr/>
          <a:lstStyle/>
          <a:p>
            <a:pPr eaLnBrk="1" hangingPunct="1"/>
            <a:endParaRPr lang="en-US" dirty="0" smtClean="0">
              <a:latin typeface="Arial" charset="0"/>
              <a:cs typeface="Arial" charset="0"/>
            </a:endParaRPr>
          </a:p>
          <a:p>
            <a:pPr eaLnBrk="1" hangingPunct="1"/>
            <a:r>
              <a:rPr lang="en-US" dirty="0" smtClean="0">
                <a:latin typeface="Arial" charset="0"/>
                <a:cs typeface="Arial" charset="0"/>
              </a:rPr>
              <a:t>Benefits for Employers</a:t>
            </a:r>
          </a:p>
          <a:p>
            <a:pPr lvl="1" eaLnBrk="1" hangingPunct="1"/>
            <a:r>
              <a:rPr lang="en-US" dirty="0" smtClean="0">
                <a:latin typeface="Arial" charset="0"/>
                <a:cs typeface="Arial" charset="0"/>
              </a:rPr>
              <a:t>Supporting the local workforce</a:t>
            </a:r>
          </a:p>
          <a:p>
            <a:pPr lvl="1" eaLnBrk="1" hangingPunct="1"/>
            <a:r>
              <a:rPr lang="en-US" dirty="0" smtClean="0">
                <a:latin typeface="Arial" charset="0"/>
                <a:cs typeface="Arial" charset="0"/>
              </a:rPr>
              <a:t>Building a trained workforce</a:t>
            </a:r>
          </a:p>
          <a:p>
            <a:pPr lvl="1" eaLnBrk="1" hangingPunct="1"/>
            <a:r>
              <a:rPr lang="en-US" dirty="0" smtClean="0">
                <a:latin typeface="Arial" charset="0"/>
                <a:cs typeface="Arial" charset="0"/>
              </a:rPr>
              <a:t>Building brand/company loyalty</a:t>
            </a:r>
          </a:p>
          <a:p>
            <a:pPr lvl="1" eaLnBrk="1" hangingPunct="1"/>
            <a:r>
              <a:rPr lang="en-US" dirty="0" smtClean="0">
                <a:latin typeface="Arial" charset="0"/>
                <a:cs typeface="Arial" charset="0"/>
              </a:rPr>
              <a:t>Creating a culture of workforce pride</a:t>
            </a:r>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Abroad</a:t>
            </a:r>
            <a:endParaRPr lang="en-US" dirty="0"/>
          </a:p>
        </p:txBody>
      </p:sp>
      <p:sp>
        <p:nvSpPr>
          <p:cNvPr id="3" name="Content Placeholder 2"/>
          <p:cNvSpPr>
            <a:spLocks noGrp="1"/>
          </p:cNvSpPr>
          <p:nvPr>
            <p:ph idx="1"/>
          </p:nvPr>
        </p:nvSpPr>
        <p:spPr/>
        <p:txBody>
          <a:bodyPr/>
          <a:lstStyle/>
          <a:p>
            <a:endParaRPr lang="en-US" dirty="0" smtClean="0"/>
          </a:p>
          <a:p>
            <a:r>
              <a:rPr lang="en-US" dirty="0" smtClean="0"/>
              <a:t>Germany’s dual education system (apprenticeship program) is the “gold standard of excellence” in helping to train and develop young workers.</a:t>
            </a:r>
          </a:p>
          <a:p>
            <a:pPr lvl="1"/>
            <a:r>
              <a:rPr lang="en-US" dirty="0" smtClean="0"/>
              <a:t>A major factor is the collaborative investment made by all key stakeholders and fostered by a several hundred year old culture of work.</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Abroad</a:t>
            </a:r>
            <a:endParaRPr lang="en-US" dirty="0"/>
          </a:p>
        </p:txBody>
      </p:sp>
      <p:sp>
        <p:nvSpPr>
          <p:cNvPr id="3" name="Content Placeholder 2"/>
          <p:cNvSpPr>
            <a:spLocks noGrp="1"/>
          </p:cNvSpPr>
          <p:nvPr>
            <p:ph idx="1"/>
          </p:nvPr>
        </p:nvSpPr>
        <p:spPr/>
        <p:txBody>
          <a:bodyPr/>
          <a:lstStyle/>
          <a:p>
            <a:endParaRPr lang="en-US" dirty="0" smtClean="0"/>
          </a:p>
          <a:p>
            <a:r>
              <a:rPr lang="en-US" dirty="0" smtClean="0"/>
              <a:t>Project based learning based on actual industries operations.</a:t>
            </a:r>
            <a:endParaRPr lang="en-US" dirty="0" smtClean="0"/>
          </a:p>
          <a:p>
            <a:pPr lvl="1"/>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FYI</a:t>
            </a:r>
            <a:endParaRPr lang="en-US" dirty="0"/>
          </a:p>
        </p:txBody>
      </p:sp>
      <p:sp>
        <p:nvSpPr>
          <p:cNvPr id="3" name="Content Placeholder 2"/>
          <p:cNvSpPr>
            <a:spLocks noGrp="1"/>
          </p:cNvSpPr>
          <p:nvPr>
            <p:ph idx="1"/>
          </p:nvPr>
        </p:nvSpPr>
        <p:spPr>
          <a:xfrm>
            <a:off x="1524000" y="1524000"/>
            <a:ext cx="7162800" cy="4602163"/>
          </a:xfrm>
          <a:solidFill>
            <a:schemeClr val="bg1">
              <a:lumMod val="95000"/>
            </a:schemeClr>
          </a:solidFill>
        </p:spPr>
        <p:txBody>
          <a:bodyPr/>
          <a:lstStyle/>
          <a:p>
            <a:r>
              <a:rPr lang="en-US" sz="1600" dirty="0" smtClean="0"/>
              <a:t>There is no minimum wage the wage is set by the unions and everyone gets paid the same.</a:t>
            </a:r>
          </a:p>
          <a:p>
            <a:r>
              <a:rPr lang="en-US" sz="1600" dirty="0" smtClean="0"/>
              <a:t>Education cost nothing. One primary teacher cost her $500.00</a:t>
            </a:r>
          </a:p>
          <a:p>
            <a:r>
              <a:rPr lang="en-US" sz="1600" dirty="0" smtClean="0"/>
              <a:t>They only work 36 hours a week and have two vacations a year.</a:t>
            </a:r>
          </a:p>
          <a:p>
            <a:r>
              <a:rPr lang="en-US" sz="1600" dirty="0" smtClean="0"/>
              <a:t>They even pay for you to stay home the first year of your child’s life</a:t>
            </a:r>
          </a:p>
          <a:p>
            <a:r>
              <a:rPr lang="en-US" sz="1600" dirty="0" smtClean="0"/>
              <a:t>The PH D program in Germany consists of four years of writing your research paper.</a:t>
            </a:r>
          </a:p>
          <a:p>
            <a:r>
              <a:rPr lang="en-US" sz="1600" dirty="0" smtClean="0"/>
              <a:t>All students learn English in the first grade.</a:t>
            </a:r>
          </a:p>
          <a:p>
            <a:r>
              <a:rPr lang="en-US" sz="1600" dirty="0" smtClean="0"/>
              <a:t>Everyone does three years apprenticeships whether a front desk clerk, nurse or teacher.</a:t>
            </a:r>
          </a:p>
          <a:p>
            <a:r>
              <a:rPr lang="en-US" sz="1600" dirty="0" smtClean="0"/>
              <a:t>Germany doesn’t differentiate but are starting to implement the process, although testing and placing is based on their ability anyway.</a:t>
            </a:r>
          </a:p>
          <a:p>
            <a:r>
              <a:rPr lang="en-US" sz="1600" dirty="0" smtClean="0"/>
              <a:t>They just started a new school for drop outs this year, it is to do teach those real life skills such as home economics, Cooking, balancing check books. </a:t>
            </a:r>
          </a:p>
          <a:p>
            <a:r>
              <a:rPr lang="en-US" sz="1600" dirty="0" smtClean="0"/>
              <a:t>School s work in teams and are on several teams in Gymnasiums.</a:t>
            </a:r>
            <a:endParaRPr lang="en-US" sz="1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Implications for Broader Impacts</a:t>
            </a:r>
            <a:endParaRPr lang="en-US" dirty="0"/>
          </a:p>
        </p:txBody>
      </p:sp>
      <p:sp>
        <p:nvSpPr>
          <p:cNvPr id="3" name="Content Placeholder 2"/>
          <p:cNvSpPr>
            <a:spLocks noGrp="1"/>
          </p:cNvSpPr>
          <p:nvPr>
            <p:ph idx="1"/>
          </p:nvPr>
        </p:nvSpPr>
        <p:spPr>
          <a:xfrm>
            <a:off x="1524000" y="1447800"/>
            <a:ext cx="7162800" cy="4678363"/>
          </a:xfrm>
        </p:spPr>
        <p:txBody>
          <a:bodyPr/>
          <a:lstStyle/>
          <a:p>
            <a:endParaRPr lang="en-US" dirty="0" smtClean="0"/>
          </a:p>
          <a:p>
            <a:pPr>
              <a:buNone/>
            </a:pPr>
            <a:r>
              <a:rPr lang="en-US" dirty="0" smtClean="0"/>
              <a:t>Career </a:t>
            </a:r>
            <a:r>
              <a:rPr lang="en-US" dirty="0" smtClean="0"/>
              <a:t>and Technical </a:t>
            </a:r>
            <a:r>
              <a:rPr lang="en-US" dirty="0" smtClean="0"/>
              <a:t>Education is at a </a:t>
            </a:r>
            <a:r>
              <a:rPr lang="en-US" dirty="0" smtClean="0"/>
              <a:t>significant point in </a:t>
            </a:r>
            <a:r>
              <a:rPr lang="en-US" dirty="0" smtClean="0"/>
              <a:t>time of importance.</a:t>
            </a:r>
          </a:p>
          <a:p>
            <a:pPr>
              <a:buNone/>
            </a:pPr>
            <a:endParaRPr lang="en-US" dirty="0" smtClean="0"/>
          </a:p>
          <a:p>
            <a:r>
              <a:rPr lang="en-US" dirty="0" smtClean="0"/>
              <a:t>Are business and industry interested in investing in their future workforce or do they simply want to get one more </a:t>
            </a:r>
            <a:r>
              <a:rPr lang="en-US" dirty="0" smtClean="0"/>
              <a:t>boxes </a:t>
            </a:r>
            <a:r>
              <a:rPr lang="en-US" dirty="0" smtClean="0"/>
              <a:t>on the truck today?</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21250" t="27000" r="25000" b="26000"/>
          <a:stretch>
            <a:fillRect/>
          </a:stretch>
        </p:blipFill>
        <p:spPr bwMode="auto">
          <a:xfrm>
            <a:off x="2133600" y="2057400"/>
            <a:ext cx="6553200" cy="3581400"/>
          </a:xfrm>
          <a:prstGeom prst="rect">
            <a:avLst/>
          </a:prstGeom>
          <a:noFill/>
          <a:ln w="9525">
            <a:noFill/>
            <a:miter lim="800000"/>
            <a:headEnd/>
            <a:tailEnd/>
          </a:ln>
        </p:spPr>
      </p:pic>
    </p:spTree>
  </p:cSld>
  <p:clrMapOvr>
    <a:masterClrMapping/>
  </p:clrMapOvr>
  <p:transition spd="med" advClick="0" advTm="3000">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Germany’s Educational System</a:t>
            </a:r>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cstate="print"/>
          <a:srcRect l="24375" t="16000" r="41250" b="11000"/>
          <a:stretch>
            <a:fillRect/>
          </a:stretch>
        </p:blipFill>
        <p:spPr bwMode="auto">
          <a:xfrm>
            <a:off x="2590800" y="990601"/>
            <a:ext cx="6553200" cy="5867400"/>
          </a:xfrm>
          <a:prstGeom prst="rect">
            <a:avLst/>
          </a:prstGeom>
          <a:noFill/>
          <a:ln w="9525">
            <a:noFill/>
            <a:miter lim="800000"/>
            <a:headEnd/>
            <a:tailEnd/>
          </a:ln>
        </p:spPr>
      </p:pic>
      <p:sp>
        <p:nvSpPr>
          <p:cNvPr id="3075" name="Text Box 3"/>
          <p:cNvSpPr txBox="1">
            <a:spLocks noChangeArrowheads="1"/>
          </p:cNvSpPr>
          <p:nvPr/>
        </p:nvSpPr>
        <p:spPr bwMode="auto">
          <a:xfrm>
            <a:off x="3276600" y="1295400"/>
            <a:ext cx="1555750" cy="523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rPr>
              <a:t>Dual System of vocational education</a:t>
            </a:r>
            <a:endParaRPr kumimoji="0" lang="en-US" sz="1800" b="0" i="0" u="none" strike="noStrike" cap="none" normalizeH="0" baseline="0" dirty="0" smtClean="0">
              <a:ln>
                <a:noFill/>
              </a:ln>
              <a:solidFill>
                <a:schemeClr val="tx1"/>
              </a:solidFill>
              <a:effectLst/>
              <a:latin typeface="Arial" pitchFamily="34" charset="0"/>
            </a:endParaRPr>
          </a:p>
        </p:txBody>
      </p:sp>
      <p:cxnSp>
        <p:nvCxnSpPr>
          <p:cNvPr id="8" name="Straight Arrow Connector 7"/>
          <p:cNvCxnSpPr/>
          <p:nvPr/>
        </p:nvCxnSpPr>
        <p:spPr>
          <a:xfrm rot="5400000">
            <a:off x="3086894" y="1637506"/>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1143000"/>
            <a:ext cx="2590800" cy="5632311"/>
          </a:xfrm>
          <a:prstGeom prst="rect">
            <a:avLst/>
          </a:prstGeom>
          <a:solidFill>
            <a:schemeClr val="bg1"/>
          </a:solidFill>
        </p:spPr>
        <p:txBody>
          <a:bodyPr wrap="square">
            <a:spAutoFit/>
          </a:bodyPr>
          <a:lstStyle/>
          <a:p>
            <a:r>
              <a:rPr lang="en-US" dirty="0" smtClean="0"/>
              <a:t>After the middle school students are tested to see what school they will attend. </a:t>
            </a:r>
          </a:p>
          <a:p>
            <a:r>
              <a:rPr lang="en-US" dirty="0" smtClean="0"/>
              <a:t>The dual system is far and away the largest field of education at upper secondary level, with approximately </a:t>
            </a:r>
            <a:endParaRPr lang="en-US" dirty="0" smtClean="0"/>
          </a:p>
          <a:p>
            <a:r>
              <a:rPr lang="en-US" dirty="0" smtClean="0"/>
              <a:t>53 </a:t>
            </a:r>
            <a:r>
              <a:rPr lang="en-US" dirty="0" smtClean="0"/>
              <a:t>% of an age cohort training for a </a:t>
            </a:r>
            <a:r>
              <a:rPr lang="en-US" dirty="0" err="1" smtClean="0"/>
              <a:t>recognised</a:t>
            </a:r>
            <a:r>
              <a:rPr lang="en-US" dirty="0" smtClean="0"/>
              <a:t> training occupation. </a:t>
            </a:r>
          </a:p>
          <a:p>
            <a:pPr fontAlgn="auto">
              <a:spcBef>
                <a:spcPts val="0"/>
              </a:spcBef>
              <a:spcAft>
                <a:spcPts val="0"/>
              </a:spcAft>
              <a:defRPr/>
            </a:pPr>
            <a:r>
              <a:rPr lang="en-US" dirty="0" err="1" smtClean="0"/>
              <a:t>Berufsschule</a:t>
            </a:r>
            <a:r>
              <a:rPr lang="en-US" dirty="0" smtClean="0"/>
              <a:t> (Dual System</a:t>
            </a:r>
            <a:r>
              <a:rPr lang="en-US" dirty="0" smtClean="0"/>
              <a:t>)</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191.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69.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38.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11.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81.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32.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43.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45.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483.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432.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t>The Deutsch Model</a:t>
            </a:r>
            <a:endParaRPr lang="en-US" dirty="0"/>
          </a:p>
        </p:txBody>
      </p:sp>
      <p:sp>
        <p:nvSpPr>
          <p:cNvPr id="11" name="Content Placeholder 10"/>
          <p:cNvSpPr>
            <a:spLocks noGrp="1"/>
          </p:cNvSpPr>
          <p:nvPr>
            <p:ph idx="1"/>
          </p:nvPr>
        </p:nvSpPr>
        <p:spPr/>
        <p:txBody>
          <a:bodyPr/>
          <a:lstStyle/>
          <a:p>
            <a:endParaRPr lang="en-US" dirty="0" smtClean="0"/>
          </a:p>
          <a:p>
            <a:r>
              <a:rPr lang="en-US" dirty="0" err="1" smtClean="0"/>
              <a:t>Fachschule</a:t>
            </a:r>
            <a:r>
              <a:rPr lang="en-US" dirty="0" smtClean="0"/>
              <a:t> or University</a:t>
            </a:r>
          </a:p>
          <a:p>
            <a:r>
              <a:rPr lang="en-US" dirty="0" err="1" smtClean="0"/>
              <a:t>Berufsschule</a:t>
            </a:r>
            <a:r>
              <a:rPr lang="en-US" dirty="0" smtClean="0"/>
              <a:t> (Dual System) or </a:t>
            </a:r>
            <a:r>
              <a:rPr lang="en-US" dirty="0" err="1" smtClean="0"/>
              <a:t>Gymnasiale</a:t>
            </a:r>
            <a:r>
              <a:rPr lang="en-US" dirty="0" smtClean="0"/>
              <a:t> </a:t>
            </a:r>
            <a:r>
              <a:rPr lang="en-US" dirty="0" err="1" smtClean="0"/>
              <a:t>Oberstufe</a:t>
            </a:r>
            <a:endParaRPr lang="en-US" dirty="0" smtClean="0"/>
          </a:p>
          <a:p>
            <a:r>
              <a:rPr lang="en-US" dirty="0" err="1" smtClean="0"/>
              <a:t>Hauptschule</a:t>
            </a:r>
            <a:r>
              <a:rPr lang="en-US" dirty="0" smtClean="0"/>
              <a:t>, </a:t>
            </a:r>
            <a:r>
              <a:rPr lang="en-US" dirty="0" err="1" smtClean="0"/>
              <a:t>Realschule</a:t>
            </a:r>
            <a:r>
              <a:rPr lang="en-US" dirty="0" smtClean="0"/>
              <a:t>, Gymnasium (Secondary Tracks)</a:t>
            </a:r>
          </a:p>
          <a:p>
            <a:r>
              <a:rPr lang="en-US" dirty="0" err="1" smtClean="0"/>
              <a:t>Grundschule</a:t>
            </a:r>
            <a:r>
              <a:rPr lang="en-US" dirty="0" smtClean="0"/>
              <a:t> (Primary to age 10)</a:t>
            </a:r>
          </a:p>
          <a:p>
            <a:r>
              <a:rPr lang="en-US" dirty="0" smtClean="0"/>
              <a:t>Kindergarten</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422.jpg"/>
          <p:cNvPicPr>
            <a:picLocks noChangeAspect="1"/>
          </p:cNvPicPr>
          <p:nvPr/>
        </p:nvPicPr>
        <p:blipFill>
          <a:blip r:embed="rId2" cstate="print"/>
          <a:stretch>
            <a:fillRect/>
          </a:stretch>
        </p:blipFill>
        <p:spPr>
          <a:xfrm>
            <a:off x="0" y="0"/>
            <a:ext cx="4572000" cy="6878230"/>
          </a:xfrm>
          <a:prstGeom prst="rect">
            <a:avLst/>
          </a:prstGeom>
        </p:spPr>
      </p:pic>
      <p:pic>
        <p:nvPicPr>
          <p:cNvPr id="3" name="Picture 2" descr="DSC_0424.jpg"/>
          <p:cNvPicPr>
            <a:picLocks noChangeAspect="1"/>
          </p:cNvPicPr>
          <p:nvPr/>
        </p:nvPicPr>
        <p:blipFill>
          <a:blip r:embed="rId3" cstate="print"/>
          <a:stretch>
            <a:fillRect/>
          </a:stretch>
        </p:blipFill>
        <p:spPr>
          <a:xfrm>
            <a:off x="4572000" y="0"/>
            <a:ext cx="4572000" cy="687823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498.jpg"/>
          <p:cNvPicPr>
            <a:picLocks noChangeAspect="1"/>
          </p:cNvPicPr>
          <p:nvPr/>
        </p:nvPicPr>
        <p:blipFill>
          <a:blip r:embed="rId2" cstate="print"/>
          <a:stretch>
            <a:fillRect/>
          </a:stretch>
        </p:blipFill>
        <p:spPr>
          <a:xfrm>
            <a:off x="0" y="0"/>
            <a:ext cx="4648200" cy="6858000"/>
          </a:xfrm>
          <a:prstGeom prst="rect">
            <a:avLst/>
          </a:prstGeom>
        </p:spPr>
      </p:pic>
      <p:pic>
        <p:nvPicPr>
          <p:cNvPr id="3" name="Picture 2" descr="DSC_0496.jpg"/>
          <p:cNvPicPr>
            <a:picLocks noChangeAspect="1"/>
          </p:cNvPicPr>
          <p:nvPr/>
        </p:nvPicPr>
        <p:blipFill>
          <a:blip r:embed="rId3" cstate="print"/>
          <a:stretch>
            <a:fillRect/>
          </a:stretch>
        </p:blipFill>
        <p:spPr>
          <a:xfrm>
            <a:off x="4585447" y="0"/>
            <a:ext cx="4558553"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582.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729.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750.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803.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15.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21.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873.jpg"/>
          <p:cNvPicPr>
            <a:picLocks noChangeAspect="1"/>
          </p:cNvPicPr>
          <p:nvPr/>
        </p:nvPicPr>
        <p:blipFill>
          <a:blip r:embed="rId2" cstate="print"/>
          <a:stretch>
            <a:fillRect/>
          </a:stretch>
        </p:blipFill>
        <p:spPr>
          <a:xfrm>
            <a:off x="-762000"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880.jpg"/>
          <p:cNvPicPr>
            <a:picLocks noChangeAspect="1"/>
          </p:cNvPicPr>
          <p:nvPr/>
        </p:nvPicPr>
        <p:blipFill>
          <a:blip r:embed="rId2" cstate="print"/>
          <a:stretch>
            <a:fillRect/>
          </a:stretch>
        </p:blipFill>
        <p:spPr>
          <a:xfrm>
            <a:off x="-762000"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t>The Deutsch Model</a:t>
            </a:r>
            <a:endParaRPr lang="en-US" dirty="0"/>
          </a:p>
        </p:txBody>
      </p:sp>
      <p:sp>
        <p:nvSpPr>
          <p:cNvPr id="11" name="Content Placeholder 10"/>
          <p:cNvSpPr>
            <a:spLocks noGrp="1"/>
          </p:cNvSpPr>
          <p:nvPr>
            <p:ph idx="1"/>
          </p:nvPr>
        </p:nvSpPr>
        <p:spPr>
          <a:xfrm>
            <a:off x="1524000" y="1722437"/>
            <a:ext cx="7162800" cy="4449763"/>
          </a:xfrm>
        </p:spPr>
        <p:txBody>
          <a:bodyPr/>
          <a:lstStyle/>
          <a:p>
            <a:endParaRPr lang="en-US" dirty="0" smtClean="0"/>
          </a:p>
          <a:p>
            <a:r>
              <a:rPr lang="en-US" dirty="0" smtClean="0"/>
              <a:t>With a focus on science, language, and math, students completing Gymnasium matriculate to the university setting.</a:t>
            </a:r>
          </a:p>
          <a:p>
            <a:r>
              <a:rPr lang="en-US" dirty="0" smtClean="0"/>
              <a:t>Students can earn a bachelor’s masters or PhD degrees.</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919.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952.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28.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105.jpg"/>
          <p:cNvPicPr>
            <a:picLocks noChangeAspect="1"/>
          </p:cNvPicPr>
          <p:nvPr/>
        </p:nvPicPr>
        <p:blipFill>
          <a:blip r:embed="rId2" cstate="print"/>
          <a:stretch>
            <a:fillRect/>
          </a:stretch>
        </p:blipFill>
        <p:spPr>
          <a:xfrm>
            <a:off x="0" y="-1"/>
            <a:ext cx="4648200" cy="6992867"/>
          </a:xfrm>
          <a:prstGeom prst="rect">
            <a:avLst/>
          </a:prstGeom>
        </p:spPr>
      </p:pic>
      <p:pic>
        <p:nvPicPr>
          <p:cNvPr id="2" name="Picture 1" descr="DSC_0092.jpg"/>
          <p:cNvPicPr>
            <a:picLocks noChangeAspect="1"/>
          </p:cNvPicPr>
          <p:nvPr/>
        </p:nvPicPr>
        <p:blipFill>
          <a:blip r:embed="rId3" cstate="print"/>
          <a:stretch>
            <a:fillRect/>
          </a:stretch>
        </p:blipFill>
        <p:spPr>
          <a:xfrm>
            <a:off x="4585447" y="0"/>
            <a:ext cx="4558553"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56.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52.jpg"/>
          <p:cNvPicPr>
            <a:picLocks noChangeAspect="1"/>
          </p:cNvPicPr>
          <p:nvPr/>
        </p:nvPicPr>
        <p:blipFill>
          <a:blip r:embed="rId2" cstate="print"/>
          <a:stretch>
            <a:fillRect/>
          </a:stretch>
        </p:blipFill>
        <p:spPr>
          <a:xfrm>
            <a:off x="-118334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53.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30.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31.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333.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t>The Deutsch Model</a:t>
            </a:r>
            <a:endParaRPr lang="en-US" dirty="0"/>
          </a:p>
        </p:txBody>
      </p:sp>
      <p:sp>
        <p:nvSpPr>
          <p:cNvPr id="11" name="Content Placeholder 10"/>
          <p:cNvSpPr>
            <a:spLocks noGrp="1"/>
          </p:cNvSpPr>
          <p:nvPr>
            <p:ph idx="1"/>
          </p:nvPr>
        </p:nvSpPr>
        <p:spPr/>
        <p:txBody>
          <a:bodyPr/>
          <a:lstStyle/>
          <a:p>
            <a:endParaRPr lang="en-US" dirty="0" smtClean="0"/>
          </a:p>
          <a:p>
            <a:r>
              <a:rPr lang="en-US" dirty="0" smtClean="0"/>
              <a:t>Students completing </a:t>
            </a:r>
            <a:r>
              <a:rPr lang="en-US" dirty="0" err="1" smtClean="0"/>
              <a:t>Realschule</a:t>
            </a:r>
            <a:r>
              <a:rPr lang="en-US" dirty="0" smtClean="0"/>
              <a:t> enter the full-time “vocational” school for three years. There is no OJT.</a:t>
            </a:r>
          </a:p>
          <a:p>
            <a:r>
              <a:rPr lang="en-US" dirty="0" smtClean="0"/>
              <a:t>There are 22 vocational schools in Bremen. </a:t>
            </a:r>
          </a:p>
          <a:p>
            <a:r>
              <a:rPr lang="en-US" dirty="0" smtClean="0"/>
              <a:t>Some </a:t>
            </a:r>
            <a:r>
              <a:rPr lang="en-US" dirty="0" smtClean="0"/>
              <a:t>of these students may articulate to the university setting.</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39.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43.jpg"/>
          <p:cNvPicPr>
            <a:picLocks noChangeAspect="1"/>
          </p:cNvPicPr>
          <p:nvPr/>
        </p:nvPicPr>
        <p:blipFill>
          <a:blip r:embed="rId2" cstate="print"/>
          <a:stretch>
            <a:fillRect/>
          </a:stretch>
        </p:blipFill>
        <p:spPr>
          <a:xfrm>
            <a:off x="-118334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52.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83.jpg"/>
          <p:cNvPicPr>
            <a:picLocks noChangeAspect="1"/>
          </p:cNvPicPr>
          <p:nvPr/>
        </p:nvPicPr>
        <p:blipFill>
          <a:blip r:embed="rId2" cstate="print"/>
          <a:stretch>
            <a:fillRect/>
          </a:stretch>
        </p:blipFill>
        <p:spPr>
          <a:xfrm>
            <a:off x="-118334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85.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425.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447.jpg"/>
          <p:cNvPicPr>
            <a:picLocks noChangeAspect="1"/>
          </p:cNvPicPr>
          <p:nvPr/>
        </p:nvPicPr>
        <p:blipFill>
          <a:blip r:embed="rId2" cstate="print"/>
          <a:stretch>
            <a:fillRect/>
          </a:stretch>
        </p:blipFill>
        <p:spPr>
          <a:xfrm>
            <a:off x="-914400"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461.jpg"/>
          <p:cNvPicPr>
            <a:picLocks noChangeAspect="1"/>
          </p:cNvPicPr>
          <p:nvPr/>
        </p:nvPicPr>
        <p:blipFill>
          <a:blip r:embed="rId2" cstate="print"/>
          <a:stretch>
            <a:fillRect/>
          </a:stretch>
        </p:blipFill>
        <p:spPr>
          <a:xfrm>
            <a:off x="-118334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449.jpg"/>
          <p:cNvPicPr>
            <a:picLocks noChangeAspect="1"/>
          </p:cNvPicPr>
          <p:nvPr/>
        </p:nvPicPr>
        <p:blipFill>
          <a:blip r:embed="rId2" cstate="print"/>
          <a:stretch>
            <a:fillRect/>
          </a:stretch>
        </p:blipFill>
        <p:spPr>
          <a:xfrm>
            <a:off x="-118334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472.jpg"/>
          <p:cNvPicPr>
            <a:picLocks noChangeAspect="1"/>
          </p:cNvPicPr>
          <p:nvPr/>
        </p:nvPicPr>
        <p:blipFill>
          <a:blip r:embed="rId2" cstate="print"/>
          <a:stretch>
            <a:fillRect/>
          </a:stretch>
        </p:blipFill>
        <p:spPr>
          <a:xfrm>
            <a:off x="-118334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t>The Deutsch Model</a:t>
            </a:r>
            <a:endParaRPr lang="en-US" dirty="0"/>
          </a:p>
        </p:txBody>
      </p:sp>
      <p:sp>
        <p:nvSpPr>
          <p:cNvPr id="11" name="Content Placeholder 10"/>
          <p:cNvSpPr>
            <a:spLocks noGrp="1"/>
          </p:cNvSpPr>
          <p:nvPr>
            <p:ph idx="1"/>
          </p:nvPr>
        </p:nvSpPr>
        <p:spPr>
          <a:xfrm>
            <a:off x="1524000" y="1295400"/>
            <a:ext cx="7162800" cy="4830763"/>
          </a:xfrm>
        </p:spPr>
        <p:txBody>
          <a:bodyPr/>
          <a:lstStyle/>
          <a:p>
            <a:endParaRPr lang="en-US" dirty="0" smtClean="0"/>
          </a:p>
          <a:p>
            <a:r>
              <a:rPr lang="en-US" dirty="0" smtClean="0"/>
              <a:t>Students completing </a:t>
            </a:r>
            <a:r>
              <a:rPr lang="en-US" dirty="0" err="1" smtClean="0"/>
              <a:t>Hauptschule</a:t>
            </a:r>
            <a:r>
              <a:rPr lang="en-US" dirty="0" smtClean="0"/>
              <a:t> will enter the “dual education system” at age 16 for up to three and a half years of work study.  </a:t>
            </a:r>
          </a:p>
          <a:p>
            <a:r>
              <a:rPr lang="en-US" dirty="0" smtClean="0"/>
              <a:t>Sixty-five </a:t>
            </a:r>
            <a:r>
              <a:rPr lang="en-US" dirty="0" smtClean="0"/>
              <a:t>percent of students take this route to successful careers</a:t>
            </a:r>
            <a:r>
              <a:rPr lang="en-US" dirty="0" smtClean="0"/>
              <a:t>.</a:t>
            </a:r>
          </a:p>
          <a:p>
            <a:r>
              <a:rPr lang="en-US" dirty="0" smtClean="0"/>
              <a:t>Dual education is a combination of work and education. </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505.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23.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58.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01.jpg"/>
          <p:cNvPicPr>
            <a:picLocks noChangeAspect="1"/>
          </p:cNvPicPr>
          <p:nvPr/>
        </p:nvPicPr>
        <p:blipFill>
          <a:blip r:embed="rId2" cstate="print"/>
          <a:stretch>
            <a:fillRect/>
          </a:stretch>
        </p:blipFill>
        <p:spPr>
          <a:xfrm>
            <a:off x="-118334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92.jpg"/>
          <p:cNvPicPr>
            <a:picLocks noChangeAspect="1"/>
          </p:cNvPicPr>
          <p:nvPr/>
        </p:nvPicPr>
        <p:blipFill>
          <a:blip r:embed="rId2" cstate="print"/>
          <a:stretch>
            <a:fillRect/>
          </a:stretch>
        </p:blipFill>
        <p:spPr>
          <a:xfrm>
            <a:off x="-990600"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40.jpg"/>
          <p:cNvPicPr>
            <a:picLocks noChangeAspect="1"/>
          </p:cNvPicPr>
          <p:nvPr/>
        </p:nvPicPr>
        <p:blipFill>
          <a:blip r:embed="rId2" cstate="print"/>
          <a:stretch>
            <a:fillRect/>
          </a:stretch>
        </p:blipFill>
        <p:spPr>
          <a:xfrm>
            <a:off x="-118334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253.jpg"/>
          <p:cNvPicPr>
            <a:picLocks noChangeAspect="1"/>
          </p:cNvPicPr>
          <p:nvPr/>
        </p:nvPicPr>
        <p:blipFill>
          <a:blip r:embed="rId2" cstate="print"/>
          <a:stretch>
            <a:fillRect/>
          </a:stretch>
        </p:blipFill>
        <p:spPr>
          <a:xfrm>
            <a:off x="-838200"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22.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424.jpg"/>
          <p:cNvPicPr>
            <a:picLocks noChangeAspect="1"/>
          </p:cNvPicPr>
          <p:nvPr/>
        </p:nvPicPr>
        <p:blipFill>
          <a:blip r:embed="rId2" cstate="print"/>
          <a:stretch>
            <a:fillRect/>
          </a:stretch>
        </p:blipFill>
        <p:spPr>
          <a:xfrm>
            <a:off x="-118334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436.jpg"/>
          <p:cNvPicPr>
            <a:picLocks noChangeAspect="1"/>
          </p:cNvPicPr>
          <p:nvPr/>
        </p:nvPicPr>
        <p:blipFill>
          <a:blip r:embed="rId2" cstate="print"/>
          <a:stretch>
            <a:fillRect/>
          </a:stretch>
        </p:blipFill>
        <p:spPr>
          <a:xfrm>
            <a:off x="0"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Germany’s Vocational Belief</a:t>
            </a:r>
            <a:endParaRPr lang="en-US" dirty="0"/>
          </a:p>
        </p:txBody>
      </p:sp>
      <p:sp>
        <p:nvSpPr>
          <p:cNvPr id="3" name="Content Placeholder 2"/>
          <p:cNvSpPr>
            <a:spLocks noGrp="1"/>
          </p:cNvSpPr>
          <p:nvPr>
            <p:ph idx="1"/>
          </p:nvPr>
        </p:nvSpPr>
        <p:spPr>
          <a:xfrm>
            <a:off x="1524000" y="1828800"/>
            <a:ext cx="7162800" cy="4297363"/>
          </a:xfrm>
        </p:spPr>
        <p:txBody>
          <a:bodyPr/>
          <a:lstStyle/>
          <a:p>
            <a:pPr lvl="1"/>
            <a:r>
              <a:rPr lang="en-US" sz="2000" dirty="0" smtClean="0"/>
              <a:t>Learning on the job is a traditional component of the education system.</a:t>
            </a:r>
          </a:p>
          <a:p>
            <a:pPr lvl="1"/>
            <a:r>
              <a:rPr lang="en-US" sz="2000" dirty="0" smtClean="0"/>
              <a:t>All vocational training is aimed at imparting comprehensive professional competence in the occupation. </a:t>
            </a:r>
          </a:p>
          <a:p>
            <a:pPr lvl="1"/>
            <a:r>
              <a:rPr lang="en-US" sz="2000" dirty="0" smtClean="0"/>
              <a:t>Vocational training in Germany is guided not only by the requirements of the </a:t>
            </a:r>
            <a:r>
              <a:rPr lang="en-US" sz="2000" dirty="0" err="1" smtClean="0"/>
              <a:t>labour</a:t>
            </a:r>
            <a:r>
              <a:rPr lang="en-US" sz="2000" dirty="0" smtClean="0"/>
              <a:t> market, but also by the need for individuals to acquire skills, knowledge and competences that enable them successfully to prove themselves on the </a:t>
            </a:r>
            <a:r>
              <a:rPr lang="en-US" sz="2000" dirty="0" err="1" smtClean="0"/>
              <a:t>labour</a:t>
            </a:r>
            <a:r>
              <a:rPr lang="en-US" sz="2000" dirty="0" smtClean="0"/>
              <a:t> market. </a:t>
            </a:r>
          </a:p>
          <a:p>
            <a:pPr lvl="1"/>
            <a:r>
              <a:rPr lang="en-US" sz="2000" dirty="0" smtClean="0"/>
              <a:t>Training </a:t>
            </a:r>
            <a:r>
              <a:rPr lang="en-US" sz="2000" dirty="0" err="1" smtClean="0"/>
              <a:t>programmes</a:t>
            </a:r>
            <a:r>
              <a:rPr lang="en-US" sz="2000" dirty="0" smtClean="0"/>
              <a:t> are designed on the principle that they should be as broad as possible and as specific as necessary. </a:t>
            </a:r>
            <a:endParaRPr lang="en-US" sz="2000" dirty="0" smtClean="0">
              <a:latin typeface="Arial" charset="0"/>
              <a:cs typeface="Arial" charset="0"/>
            </a:endParaRPr>
          </a:p>
          <a:p>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92.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93.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95.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097.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22.jpg"/>
          <p:cNvPicPr>
            <a:picLocks noChangeAspect="1"/>
          </p:cNvPicPr>
          <p:nvPr/>
        </p:nvPicPr>
        <p:blipFill>
          <a:blip r:embed="rId2" cstate="print"/>
          <a:stretch>
            <a:fillRect/>
          </a:stretch>
        </p:blipFill>
        <p:spPr>
          <a:xfrm>
            <a:off x="-118334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25.jpg"/>
          <p:cNvPicPr>
            <a:picLocks noChangeAspect="1"/>
          </p:cNvPicPr>
          <p:nvPr/>
        </p:nvPicPr>
        <p:blipFill>
          <a:blip r:embed="rId2" cstate="print"/>
          <a:stretch>
            <a:fillRect/>
          </a:stretch>
        </p:blipFill>
        <p:spPr>
          <a:xfrm>
            <a:off x="-118334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27.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48.jpg"/>
          <p:cNvPicPr>
            <a:picLocks noChangeAspect="1"/>
          </p:cNvPicPr>
          <p:nvPr/>
        </p:nvPicPr>
        <p:blipFill>
          <a:blip r:embed="rId2" cstate="print"/>
          <a:stretch>
            <a:fillRect/>
          </a:stretch>
        </p:blipFill>
        <p:spPr>
          <a:xfrm>
            <a:off x="-118334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52.jpg"/>
          <p:cNvPicPr>
            <a:picLocks noChangeAspect="1"/>
          </p:cNvPicPr>
          <p:nvPr/>
        </p:nvPicPr>
        <p:blipFill>
          <a:blip r:embed="rId2" cstate="print"/>
          <a:stretch>
            <a:fillRect/>
          </a:stretch>
        </p:blipFill>
        <p:spPr>
          <a:xfrm>
            <a:off x="-1" y="0"/>
            <a:ext cx="10327341" cy="6858000"/>
          </a:xfrm>
          <a:prstGeom prst="rect">
            <a:avLst/>
          </a:prstGeom>
        </p:spPr>
      </p:pic>
    </p:spTree>
  </p:cSld>
  <p:clrMapOvr>
    <a:masterClrMapping/>
  </p:clrMapOvr>
  <p:transition spd="med" advClick="0" advTm="3000">
    <p:rand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Comparative Study</a:t>
            </a:r>
            <a:endParaRPr lang="en-US" dirty="0"/>
          </a:p>
        </p:txBody>
      </p:sp>
      <p:sp>
        <p:nvSpPr>
          <p:cNvPr id="3" name="Content Placeholder 2"/>
          <p:cNvSpPr>
            <a:spLocks noGrp="1"/>
          </p:cNvSpPr>
          <p:nvPr>
            <p:ph idx="1"/>
          </p:nvPr>
        </p:nvSpPr>
        <p:spPr/>
        <p:txBody>
          <a:bodyPr/>
          <a:lstStyle/>
          <a:p>
            <a:pPr algn="ctr">
              <a:buNone/>
            </a:pPr>
            <a:endParaRPr lang="en-US" dirty="0" smtClean="0"/>
          </a:p>
          <a:p>
            <a:pPr algn="ctr">
              <a:buNone/>
            </a:pPr>
            <a:endParaRPr lang="en-US" dirty="0" smtClean="0"/>
          </a:p>
          <a:p>
            <a:pPr algn="ctr">
              <a:buNone/>
            </a:pPr>
            <a:r>
              <a:rPr lang="en-US" dirty="0" err="1" smtClean="0"/>
              <a:t>Danke</a:t>
            </a:r>
            <a:r>
              <a:rPr lang="en-US" dirty="0" smtClean="0"/>
              <a:t>, und Auf </a:t>
            </a:r>
            <a:r>
              <a:rPr lang="en-US" dirty="0" err="1" smtClean="0"/>
              <a:t>Wiedersehen</a:t>
            </a:r>
            <a:r>
              <a:rPr lang="en-US" dirty="0" smtClean="0"/>
              <a:t>!</a:t>
            </a:r>
          </a:p>
          <a:p>
            <a:pPr algn="ctr">
              <a:buNone/>
            </a:pPr>
            <a:endParaRPr lang="en-US" dirty="0" smtClean="0"/>
          </a:p>
          <a:p>
            <a:pPr algn="ctr">
              <a:buNone/>
            </a:pPr>
            <a:r>
              <a:rPr lang="en-US" sz="2400" dirty="0" smtClean="0"/>
              <a:t>Victor Hernandez, Ph.D.</a:t>
            </a:r>
          </a:p>
          <a:p>
            <a:pPr algn="ctr">
              <a:buNone/>
            </a:pPr>
            <a:r>
              <a:rPr lang="en-US" sz="2400" dirty="0" smtClean="0"/>
              <a:t>&amp;</a:t>
            </a:r>
          </a:p>
          <a:p>
            <a:pPr algn="ctr">
              <a:buNone/>
            </a:pPr>
            <a:r>
              <a:rPr lang="en-US" sz="2400" dirty="0" smtClean="0"/>
              <a:t>Daniel Cox</a:t>
            </a:r>
            <a:endParaRPr lang="en-US"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Germany</a:t>
            </a:r>
            <a:endParaRPr lang="en-US" dirty="0"/>
          </a:p>
        </p:txBody>
      </p:sp>
      <p:sp>
        <p:nvSpPr>
          <p:cNvPr id="3" name="Content Placeholder 2"/>
          <p:cNvSpPr>
            <a:spLocks noGrp="1"/>
          </p:cNvSpPr>
          <p:nvPr>
            <p:ph idx="1"/>
          </p:nvPr>
        </p:nvSpPr>
        <p:spPr>
          <a:xfrm>
            <a:off x="1524000" y="1447800"/>
            <a:ext cx="7315200" cy="5181600"/>
          </a:xfrm>
          <a:solidFill>
            <a:schemeClr val="bg1"/>
          </a:solidFill>
        </p:spPr>
        <p:txBody>
          <a:bodyPr/>
          <a:lstStyle/>
          <a:p>
            <a:r>
              <a:rPr lang="en-US" sz="2000" dirty="0" smtClean="0"/>
              <a:t>Is made up of Landers or states that regulate education at local levels similar to the United States.</a:t>
            </a:r>
          </a:p>
          <a:p>
            <a:r>
              <a:rPr lang="en-US" sz="2000" dirty="0" smtClean="0"/>
              <a:t>Within the Landers, the local Chamber of Commerce which is similar to the formation of business partners within the local communities in the United States.</a:t>
            </a:r>
          </a:p>
          <a:p>
            <a:pPr lvl="1"/>
            <a:r>
              <a:rPr lang="en-US" sz="2000" dirty="0" smtClean="0"/>
              <a:t>Large business partners such as Mercedes, </a:t>
            </a:r>
            <a:r>
              <a:rPr lang="en-US" sz="2000" dirty="0" err="1" smtClean="0"/>
              <a:t>Volkswagon</a:t>
            </a:r>
            <a:r>
              <a:rPr lang="en-US" sz="2000" dirty="0" smtClean="0"/>
              <a:t>, Airbus, Kraft Foods, and Beck’s Beer make up the over 40000 members.</a:t>
            </a:r>
          </a:p>
          <a:p>
            <a:pPr lvl="1"/>
            <a:endParaRPr lang="en-US" sz="16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Chambers of Commerce</a:t>
            </a:r>
            <a:endParaRPr lang="en-US" dirty="0"/>
          </a:p>
        </p:txBody>
      </p:sp>
      <p:sp>
        <p:nvSpPr>
          <p:cNvPr id="3" name="Content Placeholder 2"/>
          <p:cNvSpPr>
            <a:spLocks noGrp="1"/>
          </p:cNvSpPr>
          <p:nvPr>
            <p:ph idx="1"/>
          </p:nvPr>
        </p:nvSpPr>
        <p:spPr>
          <a:xfrm>
            <a:off x="990600" y="1219200"/>
            <a:ext cx="7696200" cy="4906963"/>
          </a:xfrm>
        </p:spPr>
        <p:txBody>
          <a:bodyPr/>
          <a:lstStyle/>
          <a:p>
            <a:pPr lvl="1">
              <a:buNone/>
            </a:pPr>
            <a:r>
              <a:rPr lang="en-US" sz="1200" dirty="0" smtClean="0"/>
              <a:t>.</a:t>
            </a:r>
            <a:endParaRPr lang="en-US" sz="1200" dirty="0" smtClean="0"/>
          </a:p>
          <a:p>
            <a:r>
              <a:rPr lang="en-US" sz="1600" dirty="0" smtClean="0"/>
              <a:t>Local committees make up regionally committees that:</a:t>
            </a:r>
          </a:p>
          <a:p>
            <a:pPr lvl="1"/>
            <a:r>
              <a:rPr lang="en-US" sz="1400" dirty="0" smtClean="0"/>
              <a:t>They are responsible for advising companies, registering trainees, certifying trainers’ specialist aptitude, accepting examinations and conducting social dialogue at regional level. </a:t>
            </a:r>
          </a:p>
          <a:p>
            <a:pPr lvl="1"/>
            <a:r>
              <a:rPr lang="en-US" sz="1400" dirty="0" smtClean="0"/>
              <a:t>They are responsible for important tasks in the implementation and supervision of pre-vocational training and of vocational training, further training and retraining.</a:t>
            </a:r>
          </a:p>
          <a:p>
            <a:pPr lvl="1"/>
            <a:r>
              <a:rPr lang="en-US" sz="1400" dirty="0" smtClean="0"/>
              <a:t>Local business members of industry create industry certification tests to be implemented with their communities.</a:t>
            </a:r>
          </a:p>
          <a:p>
            <a:pPr lvl="1"/>
            <a:r>
              <a:rPr lang="en-US" sz="1400" dirty="0" smtClean="0"/>
              <a:t>They assure quality of in-company trainings and responsible  in monitoring the Regulation on Trainer Aptitude and the occupation’s relevant training directive. </a:t>
            </a:r>
          </a:p>
          <a:p>
            <a:pPr lvl="1"/>
            <a:r>
              <a:rPr lang="en-US" sz="1400" dirty="0" smtClean="0"/>
              <a:t>The Chambers of Industry and Commerce, Craft Chambers, the </a:t>
            </a:r>
            <a:r>
              <a:rPr lang="en-US" sz="1400" dirty="0" err="1" smtClean="0"/>
              <a:t>The</a:t>
            </a:r>
            <a:r>
              <a:rPr lang="en-US" sz="1400" dirty="0" smtClean="0"/>
              <a:t> Federal Institute of Vocational Education and Training (BIBB) must draw up a description of each qualification building block, which must include, among other things, the designation of the building block, the training occupation on which it is based, the qualification aimed at, the activities to be provided for this purpose, with reference to the skills and knowledge contained in the framework training plan of the relevant training directive, the duration of provision and the nature of the performance observed (qualification picture). </a:t>
            </a:r>
          </a:p>
          <a:p>
            <a:pPr lvl="1"/>
            <a:r>
              <a:rPr lang="en-US" sz="1400" dirty="0" smtClean="0"/>
              <a:t>They create occupational profiles and currently they </a:t>
            </a:r>
            <a:r>
              <a:rPr lang="en-US" sz="1400" dirty="0" smtClean="0"/>
              <a:t>have 340. </a:t>
            </a:r>
            <a:endParaRPr lang="en-US" sz="1400" dirty="0" smtClean="0"/>
          </a:p>
          <a:p>
            <a:pPr lvl="1"/>
            <a:r>
              <a:rPr lang="en-US" sz="1400" dirty="0" smtClean="0"/>
              <a:t>They have a big voice in education</a:t>
            </a:r>
            <a:endParaRPr lang="en-US" sz="1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36" ma:contentTypeDescription="Create a new document." ma:contentTypeScope="" ma:versionID="e4a5fc713301fd121d9c49aa2472189d"/>
</file>

<file path=customXml/item2.xml><?xml version="1.0" encoding="utf-8"?>
<p:properties xmlns:p="http://schemas.microsoft.com/office/2006/metadata/properties" xmlns:xsi="http://www.w3.org/2001/XMLSchema-instance" xmlns:pc="http://schemas.microsoft.com/office/infopath/2007/PartnerControl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B41EBAA-F808-4737-B494-06C86C371EF3}">
  <ds:schemaRefs>
    <ds:schemaRef ds:uri="http://schemas.microsoft.com/office/2006/metadata/contentType"/>
    <ds:schemaRef ds:uri="http://schemas.microsoft.com/office/2006/metadata/properties/metaAttributes"/>
  </ds:schemaRefs>
</ds:datastoreItem>
</file>

<file path=customXml/itemProps2.xml><?xml version="1.0" encoding="utf-8"?>
<ds:datastoreItem xmlns:ds="http://schemas.openxmlformats.org/officeDocument/2006/customXml" ds:itemID="{2048246F-5BC3-435B-8B6A-D07AB7AECB0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CDD80FE-421B-4B96-8B15-1459F021BD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1713</TotalTime>
  <Words>1158</Words>
  <Application>Microsoft Office PowerPoint</Application>
  <PresentationFormat>On-screen Show (4:3)</PresentationFormat>
  <Paragraphs>124</Paragraphs>
  <Slides>79</Slides>
  <Notes>2</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Office Theme</vt:lpstr>
      <vt:lpstr>The German System of Career &amp; Workforce Education</vt:lpstr>
      <vt:lpstr>Germany’s Educational System</vt:lpstr>
      <vt:lpstr>The Deutsch Model</vt:lpstr>
      <vt:lpstr>The Deutsch Model</vt:lpstr>
      <vt:lpstr>The Deutsch Model</vt:lpstr>
      <vt:lpstr>The Deutsch Model</vt:lpstr>
      <vt:lpstr>Germany’s Vocational Belief</vt:lpstr>
      <vt:lpstr>Germany</vt:lpstr>
      <vt:lpstr>Chambers of Commerce</vt:lpstr>
      <vt:lpstr>Occupational Profiles</vt:lpstr>
      <vt:lpstr>German Apprenticeships</vt:lpstr>
      <vt:lpstr>German Apprenticeships</vt:lpstr>
      <vt:lpstr>German Apprenticeships</vt:lpstr>
      <vt:lpstr>German Apprenticeships</vt:lpstr>
      <vt:lpstr>Lessons Learned Abroad</vt:lpstr>
      <vt:lpstr>Lessons Learned Abroad</vt:lpstr>
      <vt:lpstr>FYI</vt:lpstr>
      <vt:lpstr>Implications for Broader Impacts</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A Comparative Study</vt:lpstr>
    </vt:vector>
  </TitlesOfParts>
  <Company>PresentationPRO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
  <cp:keywords/>
  <dc:description/>
  <cp:lastModifiedBy>testuser</cp:lastModifiedBy>
  <cp:revision>106</cp:revision>
  <dcterms:modified xsi:type="dcterms:W3CDTF">2010-08-18T02:43:56Z</dcterms:modified>
  <cp:category>2010 technology computers</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TC018813459991</vt:lpwstr>
  </property>
</Properties>
</file>